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256" r:id="rId2"/>
    <p:sldId id="274" r:id="rId3"/>
    <p:sldId id="271" r:id="rId4"/>
    <p:sldId id="257" r:id="rId5"/>
    <p:sldId id="276" r:id="rId6"/>
    <p:sldId id="277" r:id="rId7"/>
    <p:sldId id="259" r:id="rId8"/>
    <p:sldId id="261" r:id="rId9"/>
    <p:sldId id="260" r:id="rId10"/>
    <p:sldId id="273" r:id="rId11"/>
    <p:sldId id="272" r:id="rId12"/>
    <p:sldId id="278" r:id="rId13"/>
    <p:sldId id="265" r:id="rId14"/>
    <p:sldId id="264" r:id="rId15"/>
    <p:sldId id="266" r:id="rId16"/>
    <p:sldId id="268" r:id="rId17"/>
    <p:sldId id="269" r:id="rId18"/>
    <p:sldId id="275"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0000FF"/>
    <a:srgbClr val="0C921C"/>
    <a:srgbClr val="FFFFFF"/>
    <a:srgbClr val="FF3300"/>
    <a:srgbClr val="0000CC"/>
    <a:srgbClr val="F9E0CD"/>
    <a:srgbClr val="3333FF"/>
    <a:srgbClr val="C00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415" autoAdjust="0"/>
    <p:restoredTop sz="81037" autoAdjust="0"/>
  </p:normalViewPr>
  <p:slideViewPr>
    <p:cSldViewPr>
      <p:cViewPr>
        <p:scale>
          <a:sx n="100" d="100"/>
          <a:sy n="100" d="100"/>
        </p:scale>
        <p:origin x="1512" y="-88"/>
      </p:cViewPr>
      <p:guideLst>
        <p:guide orient="horz" pos="2160"/>
        <p:guide pos="2880"/>
      </p:guideLst>
    </p:cSldViewPr>
  </p:slideViewPr>
  <p:outlineViewPr>
    <p:cViewPr>
      <p:scale>
        <a:sx n="33" d="100"/>
        <a:sy n="33" d="100"/>
      </p:scale>
      <p:origin x="0" y="19104"/>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8" d="100"/>
          <a:sy n="88" d="100"/>
        </p:scale>
        <p:origin x="3872"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handoutMaster" Target="handoutMasters/handout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BCAEC5A-60B2-F745-961C-01FB57C09D2F}" type="datetimeFigureOut">
              <a:rPr lang="en-US" smtClean="0"/>
              <a:pPr/>
              <a:t>8/17/19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EC1DBBB-1E95-6245-9B3B-5276EB7A6F91}" type="slidenum">
              <a:rPr lang="en-US" smtClean="0"/>
              <a:pPr/>
              <a:t>‹#›</a:t>
            </a:fld>
            <a:endParaRPr lang="en-US"/>
          </a:p>
        </p:txBody>
      </p:sp>
    </p:spTree>
    <p:extLst>
      <p:ext uri="{BB962C8B-B14F-4D97-AF65-F5344CB8AC3E}">
        <p14:creationId xmlns:p14="http://schemas.microsoft.com/office/powerpoint/2010/main" val="128539401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FB976C-B25D-4996-80AE-CDE97ACD351B}" type="datetimeFigureOut">
              <a:rPr lang="en-US" smtClean="0"/>
              <a:pPr/>
              <a:t>8/17/19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26EA2B-EFC1-4DB2-A297-B21C4C7A67B1}" type="slidenum">
              <a:rPr lang="en-US" smtClean="0"/>
              <a:pPr/>
              <a:t>‹#›</a:t>
            </a:fld>
            <a:endParaRPr lang="en-US"/>
          </a:p>
        </p:txBody>
      </p:sp>
    </p:spTree>
    <p:extLst>
      <p:ext uri="{BB962C8B-B14F-4D97-AF65-F5344CB8AC3E}">
        <p14:creationId xmlns:p14="http://schemas.microsoft.com/office/powerpoint/2010/main" val="4335991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Hello everyone I‘m Jiacheng Xia from SING</a:t>
            </a:r>
            <a:r>
              <a:rPr lang="en-US" altLang="zh-CN" baseline="0" dirty="0" smtClean="0"/>
              <a:t> lab,</a:t>
            </a:r>
            <a:r>
              <a:rPr lang="en-US" altLang="zh-CN" dirty="0" smtClean="0"/>
              <a:t> HKUST.</a:t>
            </a:r>
            <a:r>
              <a:rPr lang="en-US" altLang="zh-CN" baseline="0" dirty="0" smtClean="0"/>
              <a:t> </a:t>
            </a:r>
            <a:r>
              <a:rPr lang="en-US" dirty="0" smtClean="0"/>
              <a:t>Today I’m presenting our</a:t>
            </a:r>
            <a:r>
              <a:rPr lang="en-US" baseline="0" dirty="0" smtClean="0"/>
              <a:t> work titled</a:t>
            </a:r>
            <a:r>
              <a:rPr lang="zh-CN" altLang="en-US" baseline="0" dirty="0" smtClean="0"/>
              <a:t> “</a:t>
            </a:r>
            <a:r>
              <a:rPr lang="en-US" sz="1200" dirty="0" smtClean="0">
                <a:effectLst/>
              </a:rPr>
              <a:t>Rethinking Transport Layer Design for Distributed Machine Learning</a:t>
            </a:r>
            <a:r>
              <a:rPr lang="zh-CN" altLang="en-US" baseline="0" dirty="0" smtClean="0"/>
              <a:t>”</a:t>
            </a:r>
            <a:r>
              <a:rPr lang="en-US" baseline="0" dirty="0" smtClean="0"/>
              <a:t>. </a:t>
            </a:r>
          </a:p>
          <a:p>
            <a:endParaRPr lang="en-US" baseline="0" dirty="0" smtClean="0"/>
          </a:p>
          <a:p>
            <a:r>
              <a:rPr lang="en-US" dirty="0" smtClean="0"/>
              <a:t>(Loud) In</a:t>
            </a:r>
            <a:r>
              <a:rPr lang="en-US" baseline="0" dirty="0" smtClean="0"/>
              <a:t> this work we are presenting an import feature that DML tolerates data loss to a certain degree, and we argue that a transport layer protocol that leverages such features brings a non-trivial improvement for DML speed.</a:t>
            </a:r>
            <a:endParaRPr lang="en-US" dirty="0"/>
          </a:p>
        </p:txBody>
      </p:sp>
      <p:sp>
        <p:nvSpPr>
          <p:cNvPr id="4" name="Slide Number Placeholder 3"/>
          <p:cNvSpPr>
            <a:spLocks noGrp="1"/>
          </p:cNvSpPr>
          <p:nvPr>
            <p:ph type="sldNum" sz="quarter" idx="10"/>
          </p:nvPr>
        </p:nvSpPr>
        <p:spPr/>
        <p:txBody>
          <a:bodyPr/>
          <a:lstStyle/>
          <a:p>
            <a:fld id="{9026EA2B-EFC1-4DB2-A297-B21C4C7A67B1}" type="slidenum">
              <a:rPr lang="en-US" smtClean="0"/>
              <a:pPr/>
              <a:t>1</a:t>
            </a:fld>
            <a:endParaRPr lang="en-US"/>
          </a:p>
        </p:txBody>
      </p:sp>
    </p:spTree>
    <p:extLst>
      <p:ext uri="{BB962C8B-B14F-4D97-AF65-F5344CB8AC3E}">
        <p14:creationId xmlns:p14="http://schemas.microsoft.com/office/powerpoint/2010/main" val="1940500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the first iteration which</a:t>
            </a:r>
            <a:r>
              <a:rPr lang="en-US" baseline="0" dirty="0" smtClean="0"/>
              <a:t> gives an “incorrect” result, click, it does not take the same direction of gradients like the blue line in second iteration</a:t>
            </a:r>
            <a:endParaRPr lang="en-US" dirty="0"/>
          </a:p>
        </p:txBody>
      </p:sp>
      <p:sp>
        <p:nvSpPr>
          <p:cNvPr id="4" name="Slide Number Placeholder 3"/>
          <p:cNvSpPr>
            <a:spLocks noGrp="1"/>
          </p:cNvSpPr>
          <p:nvPr>
            <p:ph type="sldNum" sz="quarter" idx="10"/>
          </p:nvPr>
        </p:nvSpPr>
        <p:spPr/>
        <p:txBody>
          <a:bodyPr/>
          <a:lstStyle/>
          <a:p>
            <a:fld id="{9026EA2B-EFC1-4DB2-A297-B21C4C7A67B1}" type="slidenum">
              <a:rPr lang="en-US" smtClean="0"/>
              <a:pPr/>
              <a:t>10</a:t>
            </a:fld>
            <a:endParaRPr lang="en-US"/>
          </a:p>
        </p:txBody>
      </p:sp>
    </p:spTree>
    <p:extLst>
      <p:ext uri="{BB962C8B-B14F-4D97-AF65-F5344CB8AC3E}">
        <p14:creationId xmlns:p14="http://schemas.microsoft.com/office/powerpoint/2010/main" val="15369945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Despite</a:t>
            </a:r>
            <a:r>
              <a:rPr lang="en-US" baseline="0" dirty="0" smtClean="0"/>
              <a:t> this bounded loss tolerance feature, it can not be trivially applied to benefit DML. </a:t>
            </a:r>
          </a:p>
          <a:p>
            <a:endParaRPr lang="en-US" baseline="0" dirty="0" smtClean="0"/>
          </a:p>
          <a:p>
            <a:r>
              <a:rPr lang="en-US" baseline="0" dirty="0" smtClean="0"/>
              <a:t>Firstly, given, why not?</a:t>
            </a:r>
          </a:p>
          <a:p>
            <a:endParaRPr lang="en-US" baseline="0" dirty="0" smtClean="0"/>
          </a:p>
          <a:p>
            <a:r>
              <a:rPr lang="en-US" dirty="0" smtClean="0"/>
              <a:t>Using</a:t>
            </a:r>
            <a:r>
              <a:rPr lang="en-US" baseline="0" dirty="0" smtClean="0"/>
              <a:t> a completely unreliable protocol also does not solve the problem</a:t>
            </a:r>
            <a:endParaRPr lang="en-US" dirty="0"/>
          </a:p>
        </p:txBody>
      </p:sp>
      <p:sp>
        <p:nvSpPr>
          <p:cNvPr id="4" name="Slide Number Placeholder 3"/>
          <p:cNvSpPr>
            <a:spLocks noGrp="1"/>
          </p:cNvSpPr>
          <p:nvPr>
            <p:ph type="sldNum" sz="quarter" idx="10"/>
          </p:nvPr>
        </p:nvSpPr>
        <p:spPr/>
        <p:txBody>
          <a:bodyPr/>
          <a:lstStyle/>
          <a:p>
            <a:fld id="{9026EA2B-EFC1-4DB2-A297-B21C4C7A67B1}" type="slidenum">
              <a:rPr lang="en-US" smtClean="0"/>
              <a:pPr/>
              <a:t>11</a:t>
            </a:fld>
            <a:endParaRPr lang="en-US"/>
          </a:p>
        </p:txBody>
      </p:sp>
    </p:spTree>
    <p:extLst>
      <p:ext uri="{BB962C8B-B14F-4D97-AF65-F5344CB8AC3E}">
        <p14:creationId xmlns:p14="http://schemas.microsoft.com/office/powerpoint/2010/main" val="409826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Besides, this problem widely exists in PS and RING schemes. </a:t>
            </a:r>
            <a:endParaRPr lang="en-US" dirty="0" smtClean="0"/>
          </a:p>
          <a:p>
            <a:endParaRPr lang="en-US" dirty="0" smtClean="0"/>
          </a:p>
          <a:p>
            <a:r>
              <a:rPr lang="en-US" dirty="0" smtClean="0"/>
              <a:t>On the other hand, ignoring</a:t>
            </a:r>
            <a:r>
              <a:rPr lang="en-US" baseline="0" dirty="0" smtClean="0"/>
              <a:t> packet losses can significantly cut down tail flow completion time of DML. </a:t>
            </a:r>
            <a:r>
              <a:rPr lang="en-US" dirty="0" smtClean="0"/>
              <a:t>This motivates us to design a new</a:t>
            </a:r>
            <a:r>
              <a:rPr lang="en-US" baseline="0" dirty="0" smtClean="0"/>
              <a:t> protocol based on the bounded loss tolerance features.</a:t>
            </a:r>
            <a:endParaRPr lang="en-US" dirty="0" smtClean="0"/>
          </a:p>
          <a:p>
            <a:endParaRPr lang="en-US" dirty="0" smtClean="0"/>
          </a:p>
          <a:p>
            <a:r>
              <a:rPr lang="en-US" dirty="0" smtClean="0"/>
              <a:t>The green bars shows</a:t>
            </a:r>
            <a:r>
              <a:rPr lang="en-US" baseline="0" dirty="0" smtClean="0"/>
              <a:t> the gain out of a simplified protocol we designed, </a:t>
            </a:r>
            <a:r>
              <a:rPr lang="en-US" baseline="0" dirty="0" smtClean="0"/>
              <a:t>we soon </a:t>
            </a:r>
            <a:r>
              <a:rPr lang="en-US" dirty="0" smtClean="0"/>
              <a:t>explain the </a:t>
            </a:r>
            <a:r>
              <a:rPr lang="en-US" dirty="0" smtClean="0"/>
              <a:t>setups in the</a:t>
            </a:r>
            <a:r>
              <a:rPr lang="en-US" baseline="0" dirty="0" smtClean="0"/>
              <a:t> </a:t>
            </a:r>
            <a:r>
              <a:rPr lang="en-US" baseline="0" smtClean="0"/>
              <a:t>next slide</a:t>
            </a:r>
            <a:endParaRPr lang="en-US" dirty="0"/>
          </a:p>
        </p:txBody>
      </p:sp>
      <p:sp>
        <p:nvSpPr>
          <p:cNvPr id="4" name="Slide Number Placeholder 3"/>
          <p:cNvSpPr>
            <a:spLocks noGrp="1"/>
          </p:cNvSpPr>
          <p:nvPr>
            <p:ph type="sldNum" sz="quarter" idx="10"/>
          </p:nvPr>
        </p:nvSpPr>
        <p:spPr/>
        <p:txBody>
          <a:bodyPr/>
          <a:lstStyle/>
          <a:p>
            <a:fld id="{9026EA2B-EFC1-4DB2-A297-B21C4C7A67B1}" type="slidenum">
              <a:rPr lang="en-US" smtClean="0"/>
              <a:pPr/>
              <a:t>12</a:t>
            </a:fld>
            <a:endParaRPr lang="en-US"/>
          </a:p>
        </p:txBody>
      </p:sp>
    </p:spTree>
    <p:extLst>
      <p:ext uri="{BB962C8B-B14F-4D97-AF65-F5344CB8AC3E}">
        <p14:creationId xmlns:p14="http://schemas.microsoft.com/office/powerpoint/2010/main" val="7374551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26EA2B-EFC1-4DB2-A297-B21C4C7A67B1}" type="slidenum">
              <a:rPr lang="en-US" smtClean="0"/>
              <a:pPr/>
              <a:t>13</a:t>
            </a:fld>
            <a:endParaRPr lang="en-US"/>
          </a:p>
        </p:txBody>
      </p:sp>
    </p:spTree>
    <p:extLst>
      <p:ext uri="{BB962C8B-B14F-4D97-AF65-F5344CB8AC3E}">
        <p14:creationId xmlns:p14="http://schemas.microsoft.com/office/powerpoint/2010/main" val="557101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the results</a:t>
            </a:r>
            <a:r>
              <a:rPr lang="en-US" baseline="0" dirty="0" smtClean="0"/>
              <a:t> are model-specific, since some models are more computation intensive than the others.</a:t>
            </a:r>
          </a:p>
          <a:p>
            <a:endParaRPr lang="en-US" baseline="0" dirty="0" smtClean="0"/>
          </a:p>
          <a:p>
            <a:r>
              <a:rPr lang="en-US" baseline="0" dirty="0" smtClean="0"/>
              <a:t>"PS RING"</a:t>
            </a:r>
          </a:p>
          <a:p>
            <a:endParaRPr lang="en-US" baseline="0" dirty="0" smtClean="0"/>
          </a:p>
          <a:p>
            <a:r>
              <a:rPr lang="en-US" baseline="0" dirty="0" smtClean="0"/>
              <a:t>You can find detailed evaluation setup in our paper.</a:t>
            </a:r>
            <a:endParaRPr lang="en-US" dirty="0"/>
          </a:p>
        </p:txBody>
      </p:sp>
      <p:sp>
        <p:nvSpPr>
          <p:cNvPr id="4" name="Slide Number Placeholder 3"/>
          <p:cNvSpPr>
            <a:spLocks noGrp="1"/>
          </p:cNvSpPr>
          <p:nvPr>
            <p:ph type="sldNum" sz="quarter" idx="10"/>
          </p:nvPr>
        </p:nvSpPr>
        <p:spPr/>
        <p:txBody>
          <a:bodyPr/>
          <a:lstStyle/>
          <a:p>
            <a:fld id="{9026EA2B-EFC1-4DB2-A297-B21C4C7A67B1}" type="slidenum">
              <a:rPr lang="en-US" smtClean="0"/>
              <a:pPr/>
              <a:t>14</a:t>
            </a:fld>
            <a:endParaRPr lang="en-US"/>
          </a:p>
        </p:txBody>
      </p:sp>
    </p:spTree>
    <p:extLst>
      <p:ext uri="{BB962C8B-B14F-4D97-AF65-F5344CB8AC3E}">
        <p14:creationId xmlns:p14="http://schemas.microsoft.com/office/powerpoint/2010/main" val="1385718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recent years we have seen the growing trend of artificial intelligence. Many AI applications leverages machine learning</a:t>
            </a:r>
            <a:r>
              <a:rPr lang="zh-CN" altLang="en-US" baseline="0" dirty="0" smtClean="0"/>
              <a:t> </a:t>
            </a:r>
            <a:r>
              <a:rPr lang="en-US" altLang="zh-CN" baseline="0" dirty="0" smtClean="0"/>
              <a:t>to solve a specific task</a:t>
            </a:r>
            <a:r>
              <a:rPr lang="en-US" baseline="0" dirty="0" smtClean="0"/>
              <a:t>, including </a:t>
            </a:r>
            <a:r>
              <a:rPr lang="mr-IN" baseline="0" dirty="0" smtClean="0"/>
              <a:t>…</a:t>
            </a:r>
            <a:endParaRPr lang="en-US" dirty="0" smtClean="0"/>
          </a:p>
          <a:p>
            <a:endParaRPr lang="en-US" dirty="0" smtClean="0"/>
          </a:p>
          <a:p>
            <a:r>
              <a:rPr lang="en-US" dirty="0" smtClean="0"/>
              <a:t>To meet with growing trend of data,</a:t>
            </a:r>
            <a:r>
              <a:rPr lang="en-US" baseline="0" dirty="0" smtClean="0"/>
              <a:t> distributed training of models is often used to better leverage the computational resource available and increase the processing speed. </a:t>
            </a:r>
          </a:p>
          <a:p>
            <a:endParaRPr lang="en-US" baseline="0" dirty="0" smtClean="0"/>
          </a:p>
          <a:p>
            <a:r>
              <a:rPr lang="en-US" baseline="0" dirty="0" smtClean="0"/>
              <a:t>&lt;While existing designs of DML systems rely on reliable transport protocols like TCP, in this paper we point out that this does not necessarily lead to best performance&gt;</a:t>
            </a:r>
            <a:endParaRPr lang="en-US" dirty="0"/>
          </a:p>
        </p:txBody>
      </p:sp>
      <p:sp>
        <p:nvSpPr>
          <p:cNvPr id="4" name="Slide Number Placeholder 3"/>
          <p:cNvSpPr>
            <a:spLocks noGrp="1"/>
          </p:cNvSpPr>
          <p:nvPr>
            <p:ph type="sldNum" sz="quarter" idx="10"/>
          </p:nvPr>
        </p:nvSpPr>
        <p:spPr/>
        <p:txBody>
          <a:bodyPr/>
          <a:lstStyle/>
          <a:p>
            <a:fld id="{9026EA2B-EFC1-4DB2-A297-B21C4C7A67B1}" type="slidenum">
              <a:rPr lang="en-US" smtClean="0"/>
              <a:pPr/>
              <a:t>2</a:t>
            </a:fld>
            <a:endParaRPr lang="en-US"/>
          </a:p>
        </p:txBody>
      </p:sp>
    </p:spTree>
    <p:extLst>
      <p:ext uri="{BB962C8B-B14F-4D97-AF65-F5344CB8AC3E}">
        <p14:creationId xmlns:p14="http://schemas.microsoft.com/office/powerpoint/2010/main" val="1155347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&lt;Why do we even argue that DML can </a:t>
            </a:r>
            <a:r>
              <a:rPr lang="en-US" baseline="0" dirty="0" smtClean="0"/>
              <a:t>run over a somehow unreliable data transfer protocol? To answer this question we first need to understand how machine learning works.&gt;</a:t>
            </a:r>
          </a:p>
          <a:p>
            <a:endParaRPr lang="en-US" baseline="0" dirty="0" smtClean="0"/>
          </a:p>
          <a:p>
            <a:r>
              <a:rPr lang="en-US" baseline="0" dirty="0" smtClean="0"/>
              <a:t>The goal of many machine learning algorithms can be expressed as finding a model  to describe the dataset. Typically it includes the process of finding a good mathematical model via </a:t>
            </a:r>
            <a:r>
              <a:rPr lang="en-US" baseline="0" dirty="0" err="1" smtClean="0"/>
              <a:t>iter</a:t>
            </a:r>
            <a:r>
              <a:rPr lang="en-US" baseline="0" dirty="0" smtClean="0"/>
              <a:t>. approx., for example, stochastic gradient descent algorithms. </a:t>
            </a:r>
          </a:p>
          <a:p>
            <a:endParaRPr lang="en-US" baseline="0" dirty="0" smtClean="0"/>
          </a:p>
          <a:p>
            <a:r>
              <a:rPr lang="en-US" baseline="0" dirty="0" smtClean="0"/>
              <a:t>The right side figure illustrates the contour map of an objective function. The goal of SGD is to find the minimized objective value, i.e. the yellow star representing the error of the model. The process of SGD is to go to the gradient direction (direction that’s orthogonal to tangent line) as a greedy reduction of loss value and approaches the minimizer with multiple iteration.</a:t>
            </a:r>
            <a:endParaRPr lang="en-US" dirty="0"/>
          </a:p>
        </p:txBody>
      </p:sp>
      <p:sp>
        <p:nvSpPr>
          <p:cNvPr id="4" name="Slide Number Placeholder 3"/>
          <p:cNvSpPr>
            <a:spLocks noGrp="1"/>
          </p:cNvSpPr>
          <p:nvPr>
            <p:ph type="sldNum" sz="quarter" idx="10"/>
          </p:nvPr>
        </p:nvSpPr>
        <p:spPr/>
        <p:txBody>
          <a:bodyPr/>
          <a:lstStyle/>
          <a:p>
            <a:fld id="{9026EA2B-EFC1-4DB2-A297-B21C4C7A67B1}" type="slidenum">
              <a:rPr lang="en-US" smtClean="0"/>
              <a:pPr/>
              <a:t>3</a:t>
            </a:fld>
            <a:endParaRPr lang="en-US"/>
          </a:p>
        </p:txBody>
      </p:sp>
    </p:spTree>
    <p:extLst>
      <p:ext uri="{BB962C8B-B14F-4D97-AF65-F5344CB8AC3E}">
        <p14:creationId xmlns:p14="http://schemas.microsoft.com/office/powerpoint/2010/main" val="333621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focus our discussions in data parallel training</a:t>
            </a:r>
            <a:r>
              <a:rPr lang="en-US" baseline="0" dirty="0" smtClean="0"/>
              <a:t> of DML. </a:t>
            </a:r>
            <a:r>
              <a:rPr lang="en-US" dirty="0" smtClean="0"/>
              <a:t>In data parallel distributed training,</a:t>
            </a:r>
            <a:r>
              <a:rPr lang="en-US" baseline="0" dirty="0" smtClean="0"/>
              <a:t> workers take a subset of data and exchange their training results every iteration.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figure below illustrates parameter server. Where 1234</a:t>
            </a:r>
          </a:p>
          <a:p>
            <a:endParaRPr lang="en-US" baseline="0" dirty="0" smtClean="0"/>
          </a:p>
          <a:p>
            <a:r>
              <a:rPr lang="en-US" baseline="0" dirty="0" smtClean="0"/>
              <a:t>This update process is often "synchronized" for the best performance, that is, every worker needs to finish the current iteration and exchange their results with others before starting next one.</a:t>
            </a:r>
          </a:p>
          <a:p>
            <a:endParaRPr lang="en-US" baseline="0" dirty="0" smtClean="0"/>
          </a:p>
          <a:p>
            <a:r>
              <a:rPr lang="en-US" baseline="0" dirty="0" smtClean="0"/>
              <a:t>&lt;This infers that a DML job's completion time is determined by the speed of the slowest worker&gt;</a:t>
            </a:r>
          </a:p>
          <a:p>
            <a:endParaRPr lang="en-US" baseline="0" dirty="0" smtClean="0"/>
          </a:p>
        </p:txBody>
      </p:sp>
      <p:sp>
        <p:nvSpPr>
          <p:cNvPr id="4" name="Slide Number Placeholder 3"/>
          <p:cNvSpPr>
            <a:spLocks noGrp="1"/>
          </p:cNvSpPr>
          <p:nvPr>
            <p:ph type="sldNum" sz="quarter" idx="10"/>
          </p:nvPr>
        </p:nvSpPr>
        <p:spPr/>
        <p:txBody>
          <a:bodyPr/>
          <a:lstStyle/>
          <a:p>
            <a:fld id="{9026EA2B-EFC1-4DB2-A297-B21C4C7A67B1}" type="slidenum">
              <a:rPr lang="en-US" smtClean="0"/>
              <a:pPr/>
              <a:t>4</a:t>
            </a:fld>
            <a:endParaRPr lang="en-US"/>
          </a:p>
        </p:txBody>
      </p:sp>
    </p:spTree>
    <p:extLst>
      <p:ext uri="{BB962C8B-B14F-4D97-AF65-F5344CB8AC3E}">
        <p14:creationId xmlns:p14="http://schemas.microsoft.com/office/powerpoint/2010/main" val="1552178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DML tasks, recovering packet losses can be an expensive operation. </a:t>
            </a:r>
          </a:p>
          <a:p>
            <a:endParaRPr lang="en-US" baseline="0" dirty="0" smtClean="0"/>
          </a:p>
          <a:p>
            <a:r>
              <a:rPr lang="en-US" baseline="0" dirty="0" smtClean="0"/>
              <a:t>Firstly, DML traffics incurs multiple flows almost at the same time. E.g. Parameter Server architecture, two phases (click click click)</a:t>
            </a:r>
          </a:p>
          <a:p>
            <a:endParaRPr lang="en-US" baseline="0" dirty="0" smtClean="0"/>
          </a:p>
          <a:p>
            <a:r>
              <a:rPr lang="en-US" baseline="0" dirty="0" smtClean="0"/>
              <a:t>Secondly, these flows are small flows that can be finished within a few RTTs. In DC networks this is much smaller than a TCP timeout. As tail FCT determines job speed, the job will encounter a severe slowdown if timeout occurs.</a:t>
            </a:r>
            <a:endParaRPr lang="en-US" dirty="0"/>
          </a:p>
        </p:txBody>
      </p:sp>
      <p:sp>
        <p:nvSpPr>
          <p:cNvPr id="4" name="Slide Number Placeholder 3"/>
          <p:cNvSpPr>
            <a:spLocks noGrp="1"/>
          </p:cNvSpPr>
          <p:nvPr>
            <p:ph type="sldNum" sz="quarter" idx="10"/>
          </p:nvPr>
        </p:nvSpPr>
        <p:spPr/>
        <p:txBody>
          <a:bodyPr/>
          <a:lstStyle/>
          <a:p>
            <a:fld id="{9026EA2B-EFC1-4DB2-A297-B21C4C7A67B1}" type="slidenum">
              <a:rPr lang="en-US" smtClean="0"/>
              <a:pPr/>
              <a:t>5</a:t>
            </a:fld>
            <a:endParaRPr lang="en-US"/>
          </a:p>
        </p:txBody>
      </p:sp>
    </p:spTree>
    <p:extLst>
      <p:ext uri="{BB962C8B-B14F-4D97-AF65-F5344CB8AC3E}">
        <p14:creationId xmlns:p14="http://schemas.microsoft.com/office/powerpoint/2010/main" val="2119706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Furthermore</a:t>
            </a:r>
            <a:r>
              <a:rPr lang="en-US" baseline="0" dirty="0" smtClean="0"/>
              <a:t>, as the machine learning processors becomes more and more powerful, the time for completing one iteration becomes shorter. Some of them takes only a few milliseconds to complete. In such cases, if timeouts do occur in both the beginning and end of iterations, it adds a non-trivial overhead to the job. As the table shows, for such applications it may take more than twice of original time to finish. </a:t>
            </a:r>
            <a:endParaRPr lang="en-US" dirty="0"/>
          </a:p>
        </p:txBody>
      </p:sp>
      <p:sp>
        <p:nvSpPr>
          <p:cNvPr id="4" name="Slide Number Placeholder 3"/>
          <p:cNvSpPr>
            <a:spLocks noGrp="1"/>
          </p:cNvSpPr>
          <p:nvPr>
            <p:ph type="sldNum" sz="quarter" idx="10"/>
          </p:nvPr>
        </p:nvSpPr>
        <p:spPr/>
        <p:txBody>
          <a:bodyPr/>
          <a:lstStyle/>
          <a:p>
            <a:fld id="{9026EA2B-EFC1-4DB2-A297-B21C4C7A67B1}" type="slidenum">
              <a:rPr lang="en-US" smtClean="0"/>
              <a:pPr/>
              <a:t>6</a:t>
            </a:fld>
            <a:endParaRPr lang="en-US"/>
          </a:p>
        </p:txBody>
      </p:sp>
    </p:spTree>
    <p:extLst>
      <p:ext uri="{BB962C8B-B14F-4D97-AF65-F5344CB8AC3E}">
        <p14:creationId xmlns:p14="http://schemas.microsoft.com/office/powerpoint/2010/main" val="1386101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r>
              <a:rPr lang="en-US" baseline="0" dirty="0" smtClean="0"/>
              <a:t> do we observe such a severe effect of timeouts? </a:t>
            </a:r>
          </a:p>
          <a:p>
            <a:r>
              <a:rPr lang="en-US" baseline="0" dirty="0" smtClean="0"/>
              <a:t>We model the </a:t>
            </a:r>
            <a:r>
              <a:rPr lang="en-US" baseline="0" dirty="0" err="1" smtClean="0"/>
              <a:t>behaviour</a:t>
            </a:r>
            <a:r>
              <a:rPr lang="en-US" baseline="0" dirty="0" smtClean="0"/>
              <a:t> of a typical iteration in one worker. As the figure below shows, the iteration completion time is determined by the computation time locally and the communication time at the beginning &amp; end of every iteration. If timeouts takes place at both pull &amp; push phases, it adds 2*RTO to the original completion time. This overhead is significantly larger than the original time and therefore slows down the whole process.</a:t>
            </a:r>
            <a:endParaRPr lang="en-US" dirty="0"/>
          </a:p>
        </p:txBody>
      </p:sp>
      <p:sp>
        <p:nvSpPr>
          <p:cNvPr id="4" name="Slide Number Placeholder 3"/>
          <p:cNvSpPr>
            <a:spLocks noGrp="1"/>
          </p:cNvSpPr>
          <p:nvPr>
            <p:ph type="sldNum" sz="quarter" idx="10"/>
          </p:nvPr>
        </p:nvSpPr>
        <p:spPr/>
        <p:txBody>
          <a:bodyPr/>
          <a:lstStyle/>
          <a:p>
            <a:fld id="{9026EA2B-EFC1-4DB2-A297-B21C4C7A67B1}" type="slidenum">
              <a:rPr lang="en-US" smtClean="0"/>
              <a:pPr/>
              <a:t>7</a:t>
            </a:fld>
            <a:endParaRPr lang="en-US"/>
          </a:p>
        </p:txBody>
      </p:sp>
    </p:spTree>
    <p:extLst>
      <p:ext uri="{BB962C8B-B14F-4D97-AF65-F5344CB8AC3E}">
        <p14:creationId xmlns:p14="http://schemas.microsoft.com/office/powerpoint/2010/main" val="239014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Typically</a:t>
            </a:r>
            <a:r>
              <a:rPr lang="en-US" baseline="0" dirty="0" smtClean="0"/>
              <a:t> timeouts serve as a "backup" mechanism to guarantee the protocol is reliable, that is, to recover every lost packets. &lt;But we have seen the exceedingly high cost to do so for DML applications. </a:t>
            </a:r>
            <a:r>
              <a:rPr lang="en-US" dirty="0" smtClean="0"/>
              <a:t>At this point</a:t>
            </a:r>
            <a:r>
              <a:rPr lang="en-US" baseline="0" dirty="0" smtClean="0"/>
              <a:t> we take one step back and ask a fundamental question: Is it really necessary to respond to every packet drops in DML network transportation?&gt;</a:t>
            </a:r>
          </a:p>
          <a:p>
            <a:endParaRPr lang="en-US" baseline="0" dirty="0" smtClean="0"/>
          </a:p>
          <a:p>
            <a:r>
              <a:rPr lang="en-US" baseline="0" dirty="0" smtClean="0"/>
              <a:t>The answer is likely to be negative. Firstly, as DML is inherently </a:t>
            </a:r>
            <a:r>
              <a:rPr lang="mr-IN" baseline="0" dirty="0" smtClean="0"/>
              <a:t>…</a:t>
            </a:r>
            <a:r>
              <a:rPr lang="en-US" baseline="0" dirty="0" smtClean="0"/>
              <a:t>, it only requires the results in each step to be approximately correct. Secondly, as many DML </a:t>
            </a:r>
            <a:r>
              <a:rPr lang="en-US" baseline="0" dirty="0" err="1" smtClean="0"/>
              <a:t>algo</a:t>
            </a:r>
            <a:r>
              <a:rPr lang="en-US" baseline="0" dirty="0" smtClean="0"/>
              <a:t> like SGD conducts greedy optimization, the error of previous iterations can be recovered from later iterations. Such features give us a chance to achieve same DML application performance (i.e., accuracy of a classification task) even with ignored packet drops.</a:t>
            </a:r>
            <a:endParaRPr lang="en-US" dirty="0"/>
          </a:p>
        </p:txBody>
      </p:sp>
      <p:sp>
        <p:nvSpPr>
          <p:cNvPr id="4" name="Slide Number Placeholder 3"/>
          <p:cNvSpPr>
            <a:spLocks noGrp="1"/>
          </p:cNvSpPr>
          <p:nvPr>
            <p:ph type="sldNum" sz="quarter" idx="10"/>
          </p:nvPr>
        </p:nvSpPr>
        <p:spPr/>
        <p:txBody>
          <a:bodyPr/>
          <a:lstStyle/>
          <a:p>
            <a:fld id="{9026EA2B-EFC1-4DB2-A297-B21C4C7A67B1}" type="slidenum">
              <a:rPr lang="en-US" smtClean="0"/>
              <a:pPr/>
              <a:t>8</a:t>
            </a:fld>
            <a:endParaRPr lang="en-US"/>
          </a:p>
        </p:txBody>
      </p:sp>
    </p:spTree>
    <p:extLst>
      <p:ext uri="{BB962C8B-B14F-4D97-AF65-F5344CB8AC3E}">
        <p14:creationId xmlns:p14="http://schemas.microsoft.com/office/powerpoint/2010/main" val="1363261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mimic the packet drops in network by randomly marking a fraction of parameter values as "lost"</a:t>
            </a:r>
          </a:p>
          <a:p>
            <a:r>
              <a:rPr lang="en-US" dirty="0" smtClean="0"/>
              <a:t>,Our</a:t>
            </a:r>
            <a:r>
              <a:rPr lang="en-US" baseline="0" dirty="0" smtClean="0"/>
              <a:t> key observation is that DML is BLT. To be concrete, the time-loss relation can be described in 3 phases. </a:t>
            </a:r>
          </a:p>
          <a:p>
            <a:endParaRPr lang="en-US" baseline="0" dirty="0" smtClean="0"/>
          </a:p>
          <a:p>
            <a:r>
              <a:rPr lang="en-US" baseline="0" dirty="0" smtClean="0"/>
              <a:t>In the first phase, as the data loss rate increases, the model still achieves same performance as baseline setting where no data is lost. There is some bound when exceeding this bound results in a increased number of convergence round or even do not converge. We mark the applications that fail to converge with 100 epochs as not converging. </a:t>
            </a:r>
          </a:p>
          <a:p>
            <a:endParaRPr lang="en-US" baseline="0" dirty="0" smtClean="0"/>
          </a:p>
          <a:p>
            <a:r>
              <a:rPr lang="en-US" baseline="0" dirty="0" smtClean="0"/>
              <a:t>What does this infer on job completion time? As the data loss rate that requires timeouts are only a small fraction of packet drops, it is safe to directly proceed without recovering these packets.</a:t>
            </a:r>
          </a:p>
        </p:txBody>
      </p:sp>
      <p:sp>
        <p:nvSpPr>
          <p:cNvPr id="4" name="Slide Number Placeholder 3"/>
          <p:cNvSpPr>
            <a:spLocks noGrp="1"/>
          </p:cNvSpPr>
          <p:nvPr>
            <p:ph type="sldNum" sz="quarter" idx="10"/>
          </p:nvPr>
        </p:nvSpPr>
        <p:spPr/>
        <p:txBody>
          <a:bodyPr/>
          <a:lstStyle/>
          <a:p>
            <a:fld id="{9026EA2B-EFC1-4DB2-A297-B21C4C7A67B1}" type="slidenum">
              <a:rPr lang="en-US" smtClean="0"/>
              <a:pPr/>
              <a:t>9</a:t>
            </a:fld>
            <a:endParaRPr lang="en-US"/>
          </a:p>
        </p:txBody>
      </p:sp>
    </p:spTree>
    <p:extLst>
      <p:ext uri="{BB962C8B-B14F-4D97-AF65-F5344CB8AC3E}">
        <p14:creationId xmlns:p14="http://schemas.microsoft.com/office/powerpoint/2010/main" val="1364358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r>
              <a:rPr lang="en-US" smtClean="0"/>
              <a:t>8/17/19</a:t>
            </a:r>
            <a:endParaRPr lang="en-US"/>
          </a:p>
        </p:txBody>
      </p:sp>
      <p:sp>
        <p:nvSpPr>
          <p:cNvPr id="5" name="Footer Placeholder 4"/>
          <p:cNvSpPr>
            <a:spLocks noGrp="1"/>
          </p:cNvSpPr>
          <p:nvPr>
            <p:ph type="ftr" sz="quarter" idx="11"/>
          </p:nvPr>
        </p:nvSpPr>
        <p:spPr/>
        <p:txBody>
          <a:bodyPr/>
          <a:lstStyle/>
          <a:p>
            <a:r>
              <a:rPr lang="en-US" smtClean="0"/>
              <a:t>APNet' 19, Beijing, China</a:t>
            </a:r>
            <a:endParaRPr lang="en-US"/>
          </a:p>
        </p:txBody>
      </p:sp>
      <p:sp>
        <p:nvSpPr>
          <p:cNvPr id="6" name="Slide Number Placeholder 5"/>
          <p:cNvSpPr>
            <a:spLocks noGrp="1"/>
          </p:cNvSpPr>
          <p:nvPr>
            <p:ph type="sldNum" sz="quarter" idx="12"/>
          </p:nvPr>
        </p:nvSpPr>
        <p:spPr/>
        <p:txBody>
          <a:bodyPr/>
          <a:lstStyle/>
          <a:p>
            <a:fld id="{D6860B3D-D4F8-4840-B91D-0EEC232E35FC}"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smtClean="0"/>
              <a:t>8/17/19</a:t>
            </a:r>
            <a:endParaRPr lang="en-US"/>
          </a:p>
        </p:txBody>
      </p:sp>
      <p:sp>
        <p:nvSpPr>
          <p:cNvPr id="5" name="Footer Placeholder 4"/>
          <p:cNvSpPr>
            <a:spLocks noGrp="1"/>
          </p:cNvSpPr>
          <p:nvPr>
            <p:ph type="ftr" sz="quarter" idx="11"/>
          </p:nvPr>
        </p:nvSpPr>
        <p:spPr/>
        <p:txBody>
          <a:bodyPr/>
          <a:lstStyle/>
          <a:p>
            <a:r>
              <a:rPr lang="en-US" smtClean="0"/>
              <a:t>APNet' 19, Beijing, China</a:t>
            </a:r>
            <a:endParaRPr lang="en-US"/>
          </a:p>
        </p:txBody>
      </p:sp>
      <p:sp>
        <p:nvSpPr>
          <p:cNvPr id="6" name="Slide Number Placeholder 5"/>
          <p:cNvSpPr>
            <a:spLocks noGrp="1"/>
          </p:cNvSpPr>
          <p:nvPr>
            <p:ph type="sldNum" sz="quarter" idx="12"/>
          </p:nvPr>
        </p:nvSpPr>
        <p:spPr/>
        <p:txBody>
          <a:bodyPr/>
          <a:lstStyle/>
          <a:p>
            <a:fld id="{D6860B3D-D4F8-4840-B91D-0EEC232E35F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smtClean="0"/>
              <a:t>8/17/19</a:t>
            </a:r>
            <a:endParaRPr lang="en-US"/>
          </a:p>
        </p:txBody>
      </p:sp>
      <p:sp>
        <p:nvSpPr>
          <p:cNvPr id="5" name="Footer Placeholder 4"/>
          <p:cNvSpPr>
            <a:spLocks noGrp="1"/>
          </p:cNvSpPr>
          <p:nvPr>
            <p:ph type="ftr" sz="quarter" idx="11"/>
          </p:nvPr>
        </p:nvSpPr>
        <p:spPr/>
        <p:txBody>
          <a:bodyPr/>
          <a:lstStyle/>
          <a:p>
            <a:r>
              <a:rPr lang="en-US" smtClean="0"/>
              <a:t>APNet' 19, Beijing, China</a:t>
            </a:r>
            <a:endParaRPr lang="en-US"/>
          </a:p>
        </p:txBody>
      </p:sp>
      <p:sp>
        <p:nvSpPr>
          <p:cNvPr id="6" name="Slide Number Placeholder 5"/>
          <p:cNvSpPr>
            <a:spLocks noGrp="1"/>
          </p:cNvSpPr>
          <p:nvPr>
            <p:ph type="sldNum" sz="quarter" idx="12"/>
          </p:nvPr>
        </p:nvSpPr>
        <p:spPr/>
        <p:txBody>
          <a:bodyPr/>
          <a:lstStyle/>
          <a:p>
            <a:fld id="{D6860B3D-D4F8-4840-B91D-0EEC232E35F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r>
              <a:rPr lang="en-US" smtClean="0"/>
              <a:t>8/17/19</a:t>
            </a:r>
            <a:endParaRPr lang="en-US"/>
          </a:p>
        </p:txBody>
      </p:sp>
      <p:sp>
        <p:nvSpPr>
          <p:cNvPr id="5" name="Footer Placeholder 4"/>
          <p:cNvSpPr>
            <a:spLocks noGrp="1"/>
          </p:cNvSpPr>
          <p:nvPr>
            <p:ph type="ftr" sz="quarter" idx="11"/>
          </p:nvPr>
        </p:nvSpPr>
        <p:spPr/>
        <p:txBody>
          <a:bodyPr/>
          <a:lstStyle/>
          <a:p>
            <a:r>
              <a:rPr lang="en-US" smtClean="0"/>
              <a:t>APNet' 19, Beijing, China</a:t>
            </a:r>
            <a:endParaRPr lang="en-US"/>
          </a:p>
        </p:txBody>
      </p:sp>
      <p:sp>
        <p:nvSpPr>
          <p:cNvPr id="6" name="Slide Number Placeholder 5"/>
          <p:cNvSpPr>
            <a:spLocks noGrp="1"/>
          </p:cNvSpPr>
          <p:nvPr>
            <p:ph type="sldNum" sz="quarter" idx="12"/>
          </p:nvPr>
        </p:nvSpPr>
        <p:spPr/>
        <p:txBody>
          <a:bodyPr/>
          <a:lstStyle/>
          <a:p>
            <a:fld id="{D6860B3D-D4F8-4840-B91D-0EEC232E35F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smtClean="0"/>
              <a:t>8/17/19</a:t>
            </a:r>
            <a:endParaRPr lang="en-US"/>
          </a:p>
        </p:txBody>
      </p:sp>
      <p:sp>
        <p:nvSpPr>
          <p:cNvPr id="5" name="Footer Placeholder 4"/>
          <p:cNvSpPr>
            <a:spLocks noGrp="1"/>
          </p:cNvSpPr>
          <p:nvPr>
            <p:ph type="ftr" sz="quarter" idx="11"/>
          </p:nvPr>
        </p:nvSpPr>
        <p:spPr/>
        <p:txBody>
          <a:bodyPr/>
          <a:lstStyle/>
          <a:p>
            <a:r>
              <a:rPr lang="en-US" smtClean="0"/>
              <a:t>APNet' 19, Beijing, China</a:t>
            </a:r>
            <a:endParaRPr lang="en-US"/>
          </a:p>
        </p:txBody>
      </p:sp>
      <p:sp>
        <p:nvSpPr>
          <p:cNvPr id="6" name="Slide Number Placeholder 5"/>
          <p:cNvSpPr>
            <a:spLocks noGrp="1"/>
          </p:cNvSpPr>
          <p:nvPr>
            <p:ph type="sldNum" sz="quarter" idx="12"/>
          </p:nvPr>
        </p:nvSpPr>
        <p:spPr/>
        <p:txBody>
          <a:bodyPr/>
          <a:lstStyle/>
          <a:p>
            <a:fld id="{D6860B3D-D4F8-4840-B91D-0EEC232E35FC}"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smtClean="0"/>
              <a:t>8/17/19</a:t>
            </a:r>
            <a:endParaRPr lang="en-US"/>
          </a:p>
        </p:txBody>
      </p:sp>
      <p:sp>
        <p:nvSpPr>
          <p:cNvPr id="6" name="Footer Placeholder 5"/>
          <p:cNvSpPr>
            <a:spLocks noGrp="1"/>
          </p:cNvSpPr>
          <p:nvPr>
            <p:ph type="ftr" sz="quarter" idx="11"/>
          </p:nvPr>
        </p:nvSpPr>
        <p:spPr/>
        <p:txBody>
          <a:bodyPr/>
          <a:lstStyle/>
          <a:p>
            <a:r>
              <a:rPr lang="en-US" smtClean="0"/>
              <a:t>APNet' 19, Beijing, China</a:t>
            </a:r>
            <a:endParaRPr lang="en-US"/>
          </a:p>
        </p:txBody>
      </p:sp>
      <p:sp>
        <p:nvSpPr>
          <p:cNvPr id="7" name="Slide Number Placeholder 6"/>
          <p:cNvSpPr>
            <a:spLocks noGrp="1"/>
          </p:cNvSpPr>
          <p:nvPr>
            <p:ph type="sldNum" sz="quarter" idx="12"/>
          </p:nvPr>
        </p:nvSpPr>
        <p:spPr/>
        <p:txBody>
          <a:bodyPr/>
          <a:lstStyle/>
          <a:p>
            <a:fld id="{D6860B3D-D4F8-4840-B91D-0EEC232E35F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smtClean="0"/>
              <a:t>8/17/19</a:t>
            </a:r>
            <a:endParaRPr lang="en-US"/>
          </a:p>
        </p:txBody>
      </p:sp>
      <p:sp>
        <p:nvSpPr>
          <p:cNvPr id="8" name="Footer Placeholder 7"/>
          <p:cNvSpPr>
            <a:spLocks noGrp="1"/>
          </p:cNvSpPr>
          <p:nvPr>
            <p:ph type="ftr" sz="quarter" idx="11"/>
          </p:nvPr>
        </p:nvSpPr>
        <p:spPr/>
        <p:txBody>
          <a:bodyPr/>
          <a:lstStyle/>
          <a:p>
            <a:r>
              <a:rPr lang="en-US" smtClean="0"/>
              <a:t>APNet' 19, Beijing, China</a:t>
            </a:r>
            <a:endParaRPr lang="en-US"/>
          </a:p>
        </p:txBody>
      </p:sp>
      <p:sp>
        <p:nvSpPr>
          <p:cNvPr id="9" name="Slide Number Placeholder 8"/>
          <p:cNvSpPr>
            <a:spLocks noGrp="1"/>
          </p:cNvSpPr>
          <p:nvPr>
            <p:ph type="sldNum" sz="quarter" idx="12"/>
          </p:nvPr>
        </p:nvSpPr>
        <p:spPr/>
        <p:txBody>
          <a:bodyPr/>
          <a:lstStyle/>
          <a:p>
            <a:fld id="{D6860B3D-D4F8-4840-B91D-0EEC232E35FC}"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smtClean="0"/>
              <a:t>8/17/19</a:t>
            </a:r>
            <a:endParaRPr lang="en-US"/>
          </a:p>
        </p:txBody>
      </p:sp>
      <p:sp>
        <p:nvSpPr>
          <p:cNvPr id="4" name="Footer Placeholder 3"/>
          <p:cNvSpPr>
            <a:spLocks noGrp="1"/>
          </p:cNvSpPr>
          <p:nvPr>
            <p:ph type="ftr" sz="quarter" idx="11"/>
          </p:nvPr>
        </p:nvSpPr>
        <p:spPr/>
        <p:txBody>
          <a:bodyPr/>
          <a:lstStyle/>
          <a:p>
            <a:r>
              <a:rPr lang="en-US" smtClean="0"/>
              <a:t>APNet' 19, Beijing, China</a:t>
            </a:r>
            <a:endParaRPr lang="en-US"/>
          </a:p>
        </p:txBody>
      </p:sp>
      <p:sp>
        <p:nvSpPr>
          <p:cNvPr id="5" name="Slide Number Placeholder 4"/>
          <p:cNvSpPr>
            <a:spLocks noGrp="1"/>
          </p:cNvSpPr>
          <p:nvPr>
            <p:ph type="sldNum" sz="quarter" idx="12"/>
          </p:nvPr>
        </p:nvSpPr>
        <p:spPr/>
        <p:txBody>
          <a:bodyPr/>
          <a:lstStyle/>
          <a:p>
            <a:fld id="{D6860B3D-D4F8-4840-B91D-0EEC232E35F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8/17/19</a:t>
            </a:r>
            <a:endParaRPr lang="en-US"/>
          </a:p>
        </p:txBody>
      </p:sp>
      <p:sp>
        <p:nvSpPr>
          <p:cNvPr id="3" name="Footer Placeholder 2"/>
          <p:cNvSpPr>
            <a:spLocks noGrp="1"/>
          </p:cNvSpPr>
          <p:nvPr>
            <p:ph type="ftr" sz="quarter" idx="11"/>
          </p:nvPr>
        </p:nvSpPr>
        <p:spPr/>
        <p:txBody>
          <a:bodyPr/>
          <a:lstStyle/>
          <a:p>
            <a:r>
              <a:rPr lang="en-US" smtClean="0"/>
              <a:t>APNet' 19, Beijing, China</a:t>
            </a:r>
            <a:endParaRPr lang="en-US"/>
          </a:p>
        </p:txBody>
      </p:sp>
      <p:sp>
        <p:nvSpPr>
          <p:cNvPr id="4" name="Slide Number Placeholder 3"/>
          <p:cNvSpPr>
            <a:spLocks noGrp="1"/>
          </p:cNvSpPr>
          <p:nvPr>
            <p:ph type="sldNum" sz="quarter" idx="12"/>
          </p:nvPr>
        </p:nvSpPr>
        <p:spPr/>
        <p:txBody>
          <a:bodyPr/>
          <a:lstStyle/>
          <a:p>
            <a:fld id="{D6860B3D-D4F8-4840-B91D-0EEC232E35F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smtClean="0"/>
              <a:t>8/17/19</a:t>
            </a:r>
            <a:endParaRPr lang="en-US"/>
          </a:p>
        </p:txBody>
      </p:sp>
      <p:sp>
        <p:nvSpPr>
          <p:cNvPr id="6" name="Footer Placeholder 5"/>
          <p:cNvSpPr>
            <a:spLocks noGrp="1"/>
          </p:cNvSpPr>
          <p:nvPr>
            <p:ph type="ftr" sz="quarter" idx="11"/>
          </p:nvPr>
        </p:nvSpPr>
        <p:spPr/>
        <p:txBody>
          <a:bodyPr/>
          <a:lstStyle/>
          <a:p>
            <a:r>
              <a:rPr lang="en-US" smtClean="0"/>
              <a:t>APNet' 19, Beijing, China</a:t>
            </a:r>
            <a:endParaRPr lang="en-US"/>
          </a:p>
        </p:txBody>
      </p:sp>
      <p:sp>
        <p:nvSpPr>
          <p:cNvPr id="7" name="Slide Number Placeholder 6"/>
          <p:cNvSpPr>
            <a:spLocks noGrp="1"/>
          </p:cNvSpPr>
          <p:nvPr>
            <p:ph type="sldNum" sz="quarter" idx="12"/>
          </p:nvPr>
        </p:nvSpPr>
        <p:spPr/>
        <p:txBody>
          <a:bodyPr/>
          <a:lstStyle/>
          <a:p>
            <a:fld id="{D6860B3D-D4F8-4840-B91D-0EEC232E35FC}"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smtClean="0"/>
              <a:t>8/17/19</a:t>
            </a:r>
            <a:endParaRPr lang="en-US"/>
          </a:p>
        </p:txBody>
      </p:sp>
      <p:sp>
        <p:nvSpPr>
          <p:cNvPr id="6" name="Footer Placeholder 5"/>
          <p:cNvSpPr>
            <a:spLocks noGrp="1"/>
          </p:cNvSpPr>
          <p:nvPr>
            <p:ph type="ftr" sz="quarter" idx="11"/>
          </p:nvPr>
        </p:nvSpPr>
        <p:spPr/>
        <p:txBody>
          <a:bodyPr/>
          <a:lstStyle/>
          <a:p>
            <a:r>
              <a:rPr lang="en-US" smtClean="0"/>
              <a:t>APNet' 19, Beijing, China</a:t>
            </a:r>
            <a:endParaRPr lang="en-US"/>
          </a:p>
        </p:txBody>
      </p:sp>
      <p:sp>
        <p:nvSpPr>
          <p:cNvPr id="7" name="Slide Number Placeholder 6"/>
          <p:cNvSpPr>
            <a:spLocks noGrp="1"/>
          </p:cNvSpPr>
          <p:nvPr>
            <p:ph type="sldNum" sz="quarter" idx="12"/>
          </p:nvPr>
        </p:nvSpPr>
        <p:spPr/>
        <p:txBody>
          <a:bodyPr/>
          <a:lstStyle/>
          <a:p>
            <a:fld id="{D6860B3D-D4F8-4840-B91D-0EEC232E35F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8/17/19</a:t>
            </a:r>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APNet' 19, Beijing, China</a:t>
            </a:r>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860B3D-D4F8-4840-B91D-0EEC232E35FC}"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000" b="1" kern="1200">
          <a:solidFill>
            <a:srgbClr val="0432FF"/>
          </a:solidFill>
          <a:effectLst>
            <a:outerShdw blurRad="50800" dist="38100" dir="10800000" algn="r" rotWithShape="0">
              <a:prstClr val="black">
                <a:alpha val="40000"/>
              </a:prstClr>
            </a:outerShdw>
          </a:effectLst>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gif"/><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2.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19202"/>
            <a:ext cx="7772400" cy="1470025"/>
          </a:xfrm>
        </p:spPr>
        <p:txBody>
          <a:bodyPr>
            <a:normAutofit/>
          </a:bodyPr>
          <a:lstStyle/>
          <a:p>
            <a:r>
              <a:rPr lang="en-US" sz="3600" dirty="0">
                <a:effectLst/>
              </a:rPr>
              <a:t>Rethinking Transport Layer Design for Distributed Machine Learning</a:t>
            </a:r>
            <a:endParaRPr lang="en-US" sz="3600" dirty="0"/>
          </a:p>
        </p:txBody>
      </p:sp>
      <p:sp>
        <p:nvSpPr>
          <p:cNvPr id="3" name="Subtitle 2"/>
          <p:cNvSpPr>
            <a:spLocks noGrp="1"/>
          </p:cNvSpPr>
          <p:nvPr>
            <p:ph type="subTitle" idx="1"/>
          </p:nvPr>
        </p:nvSpPr>
        <p:spPr>
          <a:xfrm>
            <a:off x="304800" y="2895600"/>
            <a:ext cx="8153400" cy="914400"/>
          </a:xfrm>
        </p:spPr>
        <p:txBody>
          <a:bodyPr>
            <a:normAutofit/>
          </a:bodyPr>
          <a:lstStyle/>
          <a:p>
            <a:r>
              <a:rPr lang="en-US" sz="2400" b="1" dirty="0"/>
              <a:t>Jiacheng </a:t>
            </a:r>
            <a:r>
              <a:rPr lang="en-US" sz="2400" b="1" dirty="0" smtClean="0"/>
              <a:t>Xia</a:t>
            </a:r>
            <a:r>
              <a:rPr lang="en-US" sz="2400" b="1" baseline="30000" dirty="0"/>
              <a:t>1</a:t>
            </a:r>
            <a:r>
              <a:rPr lang="en-US" sz="2400" dirty="0" smtClean="0"/>
              <a:t>, </a:t>
            </a:r>
            <a:r>
              <a:rPr lang="en-US" sz="2400" dirty="0"/>
              <a:t>Gaoxiong Zeng</a:t>
            </a:r>
            <a:r>
              <a:rPr lang="en-US" sz="2400" baseline="30000" dirty="0"/>
              <a:t>1</a:t>
            </a:r>
            <a:r>
              <a:rPr lang="en-US" sz="2400" dirty="0"/>
              <a:t>, </a:t>
            </a:r>
            <a:r>
              <a:rPr lang="en-US" sz="2400" dirty="0" err="1"/>
              <a:t>Junxue</a:t>
            </a:r>
            <a:r>
              <a:rPr lang="en-US" sz="2400" dirty="0"/>
              <a:t> Zhang</a:t>
            </a:r>
            <a:r>
              <a:rPr lang="en-US" sz="2400" baseline="30000" dirty="0"/>
              <a:t>1,2</a:t>
            </a:r>
            <a:r>
              <a:rPr lang="en-US" sz="2400" dirty="0"/>
              <a:t>, </a:t>
            </a:r>
            <a:r>
              <a:rPr lang="en-US" sz="2400" dirty="0" err="1"/>
              <a:t>Weiyan</a:t>
            </a:r>
            <a:r>
              <a:rPr lang="en-US" sz="2400" dirty="0"/>
              <a:t> </a:t>
            </a:r>
            <a:r>
              <a:rPr lang="en-US" sz="2400" dirty="0" smtClean="0"/>
              <a:t>Wang</a:t>
            </a:r>
            <a:r>
              <a:rPr lang="en-US" sz="2400" baseline="30000" dirty="0" smtClean="0"/>
              <a:t>1</a:t>
            </a:r>
            <a:r>
              <a:rPr lang="en-US" sz="2400" dirty="0" smtClean="0"/>
              <a:t>, Wei </a:t>
            </a:r>
            <a:r>
              <a:rPr lang="en-US" sz="2400" dirty="0"/>
              <a:t>Bai</a:t>
            </a:r>
            <a:r>
              <a:rPr lang="en-US" sz="2400" baseline="30000" dirty="0"/>
              <a:t>3</a:t>
            </a:r>
            <a:r>
              <a:rPr lang="en-US" sz="2400" dirty="0"/>
              <a:t>, </a:t>
            </a:r>
            <a:r>
              <a:rPr lang="en-US" sz="2400" dirty="0" err="1"/>
              <a:t>Junchen</a:t>
            </a:r>
            <a:r>
              <a:rPr lang="en-US" sz="2400" dirty="0"/>
              <a:t> Jiang</a:t>
            </a:r>
            <a:r>
              <a:rPr lang="en-US" sz="2400" baseline="30000" dirty="0"/>
              <a:t>4</a:t>
            </a:r>
            <a:r>
              <a:rPr lang="en-US" sz="2400" dirty="0"/>
              <a:t>, </a:t>
            </a:r>
            <a:r>
              <a:rPr lang="en-US" sz="2400" dirty="0" smtClean="0"/>
              <a:t>Kai </a:t>
            </a:r>
            <a:r>
              <a:rPr lang="en-US" sz="2400" dirty="0"/>
              <a:t>Chen</a:t>
            </a:r>
            <a:r>
              <a:rPr lang="en-US" sz="2400" baseline="30000" dirty="0"/>
              <a:t>1,5</a:t>
            </a:r>
            <a:endParaRPr lang="en-US" sz="2400" dirty="0"/>
          </a:p>
        </p:txBody>
      </p:sp>
      <p:sp>
        <p:nvSpPr>
          <p:cNvPr id="9" name="Subtitle 2"/>
          <p:cNvSpPr txBox="1">
            <a:spLocks/>
          </p:cNvSpPr>
          <p:nvPr/>
        </p:nvSpPr>
        <p:spPr>
          <a:xfrm>
            <a:off x="762000" y="4456666"/>
            <a:ext cx="7696200" cy="1639334"/>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buAutoNum type="arabicPeriod"/>
            </a:pPr>
            <a:endParaRPr lang="en-US" sz="1400" dirty="0"/>
          </a:p>
        </p:txBody>
      </p:sp>
      <p:pic>
        <p:nvPicPr>
          <p:cNvPr id="4" name="Picture 3"/>
          <p:cNvPicPr>
            <a:picLocks noChangeAspect="1"/>
          </p:cNvPicPr>
          <p:nvPr/>
        </p:nvPicPr>
        <p:blipFill>
          <a:blip r:embed="rId3"/>
          <a:stretch>
            <a:fillRect/>
          </a:stretch>
        </p:blipFill>
        <p:spPr>
          <a:xfrm>
            <a:off x="0" y="4191000"/>
            <a:ext cx="4800600" cy="685799"/>
          </a:xfrm>
          <a:prstGeom prst="rect">
            <a:avLst/>
          </a:prstGeom>
        </p:spPr>
      </p:pic>
      <p:sp>
        <p:nvSpPr>
          <p:cNvPr id="5" name="AutoShape 2" descr="mage result for microsoft logo"/>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4"/>
          <a:stretch>
            <a:fillRect/>
          </a:stretch>
        </p:blipFill>
        <p:spPr>
          <a:xfrm>
            <a:off x="4893635" y="4191000"/>
            <a:ext cx="4250365" cy="760405"/>
          </a:xfrm>
          <a:prstGeom prst="rect">
            <a:avLst/>
          </a:prstGeom>
        </p:spPr>
      </p:pic>
      <p:pic>
        <p:nvPicPr>
          <p:cNvPr id="1032" name="Picture 8" descr="mage result for university of chicago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5242" y="5252095"/>
            <a:ext cx="3962400" cy="84390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6"/>
          <a:stretch>
            <a:fillRect/>
          </a:stretch>
        </p:blipFill>
        <p:spPr>
          <a:xfrm>
            <a:off x="233916" y="5160186"/>
            <a:ext cx="1056167" cy="992006"/>
          </a:xfrm>
          <a:prstGeom prst="rect">
            <a:avLst/>
          </a:prstGeom>
        </p:spPr>
      </p:pic>
      <p:pic>
        <p:nvPicPr>
          <p:cNvPr id="1034" name="Picture 10" descr="mage result for peng cheng lab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2800" y="5026347"/>
            <a:ext cx="1379883" cy="129540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fld id="{D6860B3D-D4F8-4840-B91D-0EEC232E35FC}" type="slidenum">
              <a:rPr lang="en-US" smtClean="0"/>
              <a:pPr/>
              <a:t>1</a:t>
            </a:fld>
            <a:endParaRPr lang="en-US"/>
          </a:p>
        </p:txBody>
      </p:sp>
      <p:sp>
        <p:nvSpPr>
          <p:cNvPr id="8" name="Date Placeholder 7"/>
          <p:cNvSpPr>
            <a:spLocks noGrp="1"/>
          </p:cNvSpPr>
          <p:nvPr>
            <p:ph type="dt" sz="half" idx="10"/>
          </p:nvPr>
        </p:nvSpPr>
        <p:spPr/>
        <p:txBody>
          <a:bodyPr/>
          <a:lstStyle/>
          <a:p>
            <a:r>
              <a:rPr lang="en-US" smtClean="0"/>
              <a:t>8/17/19</a:t>
            </a:r>
            <a:endParaRPr lang="en-US"/>
          </a:p>
        </p:txBody>
      </p:sp>
      <p:sp>
        <p:nvSpPr>
          <p:cNvPr id="10" name="Footer Placeholder 9"/>
          <p:cNvSpPr>
            <a:spLocks noGrp="1"/>
          </p:cNvSpPr>
          <p:nvPr>
            <p:ph type="ftr" sz="quarter" idx="11"/>
          </p:nvPr>
        </p:nvSpPr>
        <p:spPr/>
        <p:txBody>
          <a:bodyPr/>
          <a:lstStyle/>
          <a:p>
            <a:r>
              <a:rPr lang="en-US" smtClean="0"/>
              <a:t>APNet' 19, Beijing, China</a:t>
            </a:r>
            <a:endParaRPr lang="en-US"/>
          </a:p>
        </p:txBody>
      </p:sp>
    </p:spTree>
    <p:extLst>
      <p:ext uri="{BB962C8B-B14F-4D97-AF65-F5344CB8AC3E}">
        <p14:creationId xmlns:p14="http://schemas.microsoft.com/office/powerpoint/2010/main" val="9145143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t>ML view of Bounded Loss Tolerance</a:t>
            </a:r>
            <a:endParaRPr lang="en-US" dirty="0"/>
          </a:p>
        </p:txBody>
      </p:sp>
      <p:sp>
        <p:nvSpPr>
          <p:cNvPr id="5" name="Content Placeholder 4"/>
          <p:cNvSpPr>
            <a:spLocks noGrp="1"/>
          </p:cNvSpPr>
          <p:nvPr>
            <p:ph sz="half" idx="1"/>
          </p:nvPr>
        </p:nvSpPr>
        <p:spPr/>
        <p:txBody>
          <a:bodyPr/>
          <a:lstStyle/>
          <a:p>
            <a:r>
              <a:rPr lang="en-US" dirty="0" smtClean="0"/>
              <a:t>SGD starts new estimation with results in previous iteration.</a:t>
            </a:r>
          </a:p>
          <a:p>
            <a:pPr lvl="1"/>
            <a:r>
              <a:rPr lang="en-US" dirty="0" smtClean="0"/>
              <a:t>Can recover from ”incorrect” results</a:t>
            </a:r>
          </a:p>
          <a:p>
            <a:endParaRPr lang="en-US" dirty="0"/>
          </a:p>
          <a:p>
            <a:r>
              <a:rPr lang="en-US" dirty="0" smtClean="0"/>
              <a:t>With bounded loss, SGD still converges to same point</a:t>
            </a:r>
            <a:endParaRPr lang="en-US" dirty="0"/>
          </a:p>
        </p:txBody>
      </p:sp>
      <p:sp>
        <p:nvSpPr>
          <p:cNvPr id="13" name="AutoShape 14" descr="data:image/png;base64,iVBORw0KGgoAAAANSUhEUgAAAwgAAAIJCAYAAAABLhoGAAAABHNCSVQICAgIfAhkiAAAAAlwSFlzAAAXEQAAFxEByibzPwAAADl0RVh0U29mdHdhcmUAbWF0cGxvdGxpYiB2ZXJzaW9uIDIuMi4yLCBodHRwOi8vbWF0cGxvdGxpYi5vcmcvhp/UCwAAIABJREFUeJzs3XmYW2X58PHvSTLJTDJJZt+3tkChLRUEVMpWZHMrVlB+UMAi/GQpCMoi6KvQIiCtgiyyiJZFwSqr0NeCoti+ZZMWEbCVUtpZM/uSdSbJJDnvH2nSSXMya2Ym096f68rVmZOTc55MZzn3eZ77vhVVVRFCCCGEEEIIAN10D0AIIYQQQgiROSRAEEIIIYQQQsRJgCCEEEIIIYSIkwBBCCGEEEIIEScBghBCCCGEECJOAgQhhBBCCCFEnAQIQgghhBBCiDgJEIQQQgghhBBxEiAIIYQQQggh4iRAEEIIIYQQQsRJgCCEEEIIIYSIkwBBCCGEEEIIEScBghBCCCGEECJOAgQhhBBCCCFEnAQIQgghhBBCiLiMDRAURSlUFKVTURRVUZRPpns8QgghhBBCHAgM0z2AYdwFFKXzgIqitANmoDmdxxVCCCGEEGKaVQP9qqqWTfRAGRkgKIpyCrAceAS4NI2HNptMJuucOXPmpfGYQgghhBBCTKtdu3YRCATScixFVdW0HChdFEXJAT4EAsBS4GNgl6qqB6Xh2NvmzZs3b9u2bRM9lBBCCCGEEBlj/vz5bN++fbuqqvMneqxMnEG4BZgNnAQMTvNYhBBCCCGEOKBkVJKyoigLgeuAx1RV3Tzd4xFCCCGEEOJAkzEBgqIoOuA3gBP4/jQPRwghhBBCiANSJi0x+g5wDPAtVVV7JnIgRVFSJRnMmchxhRBCCCGE2N9lxAyCoig1wG3AJlVVH5/m4QghhBBCCHHAypQZhAcAI3B5Og6WKnt7z8yClDgVQgghhBAihUwJEL5CNPfgYUVRhm7P3vNvpaIoG/d8fK6qqu1TODYhhBBCCCEOGJkSIADkES1tqiV7yHPZKfYRQgghRIZQVZVM67UkxEygKAr73DCfchkRIKiqqvlVUBSlDqgnTY3ShBBCCDF5wuEwPT09eDwegsHgdA9HiBnLaDRitVopLCxEr9dP+fkzIkAQQgghxMwWDodpamrC7/dP91CEmPGCwSA9PT34fD5qamqmPEiQAEEIIYQQE9bT04Pf70ev11NaWorFYkGny4hiiULMKJFIBJ/PR0dHB36/n56eHkpKSqZ0DBIgCCGEEGLCPB4PAKWlpdjt9mkejRAzl06ni/8Mtba24vF4JEAYSlXVBmB6szSEEEIIMSxVVeM5BxaLZZpHI8T+IfazFAwGUVV1ShOXZe5PCCGEEBMytFqRLCsSIj2G/ixNdUUw+SkWQgghhBBCxEmAIIQQQgghhIiTAEEIIYQQQggRJwGCEEIIISaXqoLPN7MeaVjzHeuIm5eXh9Pp1NznzjvvRFEUVq5cOeHzzQQNDQ0oisLixYuneyhiGBldxUgIIYQQ+4H+fsjNne5RjI3XC2mqyORyubj77ru59dZb03I8ISabzCAIIYQQQkwSRVHIzs7m3nvvpa+vb7qHI8SoSIAghBBCCDFJdDodl156KW63m5///OfTPRwhRkUCBCGEEEKISXTTTTeRk5PD/fffT09Pz6hf19/fz09+8hMWLFhATk4OdrudE088kT/84Q+a+9fV1aEoCqqqcv/99/OpT30Ks9nMEUccAcDGjRtRFIWLLrqIzs5OLrnkEsrKyrBYLBx//PG8+eab8WM9/PDDLFy4kJycHKqrq1m5ciWRSCTpnJs3b+aqq65i4cKF5Ofnk5OTw6GHHspNN92UMu9CZD4JEIQQQgghJlF5eTmXX345Ho+Hn/3sZ6N6jcfj4cQTT+Tmm2+ms7OTr3zlKxx33HG88847nHfeeVxzzTUpX3v55Zdz3XXXUVJSwplnnsns2bMTnu/r6+PYY4/l73//O4sXL+bwww/njTfe4LTTTmPbtm1cc801XHvttVRXV3PqqaficrlYtWoVP/7xj5POdcMNN7B27VpycnI45ZRTOOWUU3C73axevZrjjz8er9c7ti+WyAiSpCyEOGCpqkooFCIUChEOh4lEIkQikfjHsdb2sQdE1xPrdDr0ej0GgyH+iD0vhBBabrzxRn71q1/xy1/+kuuuu47i4uJh9//hD3/Iu+++y8knn8yLL76I1WoF4KOPPuKkk07ivvvu47TTTuMrX/lK0muff/553nvvPebPn6957JdeeokLLriARx99lKysLABWrlzJqlWrOOecc3A6nXz44YfMmTMHgO3bt3PkkUdyzz338IMf/IDcIQnnt9xyC4sWLcJut8e3BQIBrr76ah555BHuvvtubr755rF9scS0kxkEIcR+T1VVAoEATqeTzs5OHA4H9fX17Ny5k927d9PU1ITD4aCtrY2Ojg66u7vp7e2lr6+P3t5eenp66O7upru7m66uLjo6OmhtbaWpqYndu3fz8ccf88knn9DQ0IDD4aC7uxu3200gEEBNQ6lEIcTMV1payhVXXIHP52P16tXD7uvz+Vi7di06nY4HH3wwHhwAHHroofzoRz8C4N5779V8/Y033pgyOACw2Wzcd9998eAA4Hvf+x6KorB9+3ZuvfXWeHAAMG/ePL785S/T39/P1q1bE471xS9+MSE4ADCZTNxzzz0YDAZefPHFYd+ryEwygyCE2O+oqorf76e/v5+BgQEGBgY0186mUzgcJhwOEwgEEqbUFUXBaDRiMpnIyckhJycHo9EoMw5CHIBuvPFGHn74YR566CFuuOEGSktLNfd79913GRgY4Oijj+bQQw9Nev7CCy/k6quv5o033iASiaDTJd7vPfPMM4cdx9FHH01+fn7CNrvdTkFBAT09PZx++ulJr4ktU2pra0t6zuFwsH79ej766CPcbnf8963RaGTnzp3DjkVkJgkQhBD7BVVV8fl8eDwevF7vpAcEoxWbvQgEArjdbgD0en08WMjJySE7O1sCBiEOAMXFxVx55ZWsWbOGO++8k1/84hea+7W2tgLRpGMteXl52O12XC4XfX19FBYWJjxfU1Mz7DgqKys1t+fm5tLT06P5fGxZUSAQSNh+9913c9NNNzE4ODjsOcXMIkuMhBAzViwoaGtr45NPPsHhcCTcvcpU4XAYr9dLV1cXTU1N7Nq1i7a2NtxuN+FweLqHJ4SYRDfccAO5ubk8/PDDmnfjR2u4mwrZ2dnDvnbfGYexPh/z9ttvc91112E2m3n88cdpaGjA7/ejqiqqqlJeXj6q44jMIzMIQogZJxKJ4Ha76e3tHfddK0VRyMrKij/0ej16vR6dTpfwiP2hG/qIJTLHEpyHJjqPJ+cgHA7jdrtxu90oikJOTg65ubnk5uYmrBEWQsx8RUVFfOc73+GnP/0pP/3pT6moqEjaJ7atsbFR8xgulwun00lOTk7SUqGp9MILLwBw++23s3z58oTnBgYGaG9vn45hiTSQAEEIMWOEQiGcTidOp3NMd9p1Oh3Z2dnx5TxGo5GsrKy0L+tRVZVgMEggEIj/GwgExhTEqKpKf38//f39dHZ2kp2djd1ux2q1otfr0zpeIcT0uO666/jlL3/JI488wre//e2k54866ihycnJ499132blzJwcffHDC808++SQAxx133Kjv9k+GWGfoqqqqpOeeeeYZKdIwg8kSIyFExguHw3R2drJ79256enpGDA4URcFsNlNcXExNTQ0HHXQQ1dXVFBUVkZubO2lJwoqiYDKZsNlsFBUVUVlZyezZszn44IOpqqqisLAQs9k8pnP7/X46OjrYtWsXDocDj8cjf3SFmOEKCwu5+uqrCQQCrF27Nul5i8XCxRdfTCQS4corr8Tn88Wf+/jjj7ntttsAuPrqq6dszFoOOeQQANauXZtwI2T79u3ceOON0zUskQYygyCEyFiqqsZLjY5mxsBsNmO1WsnNzcVgyJxfbzqdDovFgsViAfZWWRoYGMDn8zEwMDDiRb+qqni9XrxeL3q9HqvVSl5eHiaTaSreghAiza677jruv//+ePGCff30pz/l7bff5tVXX2X27NmcdNJJ+Hw+XnvtNfx+P1dffTVLliyZ4lEn+ta3vsVdd93F+vXrmTt3Lscccwy9vb1s2rSJpUuX8s4776RcJiUym8wgCCEyUn9/Pw0NDezcUs99Z+3k9V/sRo0kX0QbDAaKioqYM2cO1dXV5OXlZVRwoCWWZ1BQUEB1dTVz5syhvLwcq9U6quUC4XAYp9NJQ0MDLS0teL1emVUQYobJz8/nu9/9bsrnrVYrmzZtYtWqVRQVFfHSSy+xefNmjj76aH7/+9+n7IEwlQoLC9myZQvLli0jGAzy0ksv4XA4+MlPfsK6deume3hiApQD6Y+Koijb5s2bN2/btm3TPRQhRAqRSISuri6cTicAL92wk++v39spNBcPf7jtDeYtm0tBQQE2m22/KhEay0Hwer14PJ5R51oYjUby8/Ox2WzTuiZZHJgikQg7duwAYO7cucnfgz4fDOm+OyN4vbBn1k+I6TDiz9U+5s+fz/bt27erqpq6S94oZfZtNiHEAcXv99PW1kYwGIxvK5ttoEjpplstAsCLlUt/dDgtP6pCWbiQwO+exrRw7nQNOe0URYkvRyopKcHn8+FyufD5fMPOEgSDwXgXaLvdTl5enlRAEpnDbI5ecM8kZvN0j0CIaSMBghBi2qmqitPppKurK+ki+DNXzOL1K3ro/OcObrrCzJv9R/ItHsONDfWDBg7/lJkW4DBLE394MYeFpxRPz5uYBIqixMudhsNhPB4PLpcLv9+f8jXhcJje3l76+vrIzc0lPz+fnJycKRy1EBoURe7GCzGDyDy0EGJaRSIRHA4HnZ2dmnfIFUWhoKCA4y44ljd8R6KqcNubp2AvM9NELS1UA/BfXw2fOrUYRYFjS3bxyXueqX4rk0qv15OXl0dtbS21tbXY7fZhl1apqorH46GpqYmmpiYGBgamcLRCCCFmMgkQhBDTJhQK0dTUlFDCbyiTyURtbS3FxcWJay+PPRba2lgYeZ9/rtlENU0Jr3u7aw4Hf9qKosDWix+EIUuW9gfZ2dmUlZUxe/ZsCgsLR+yPMDAwQFNTEw6HI2H5lhBCCKFFAgQhxLQIBAI0NjYSCAQ0n8/Ly6Ompmb4Mp6KwmduOIkmtQY1HOHVq9djw5Wwy+BjvyVkMvNf5TAePHcT3Z2RdL6NaTW0glNZWdmIJU+9Xi8NDQ10dHQQCoWmaJRCCCFmGgkQhBBTzufz0dTUpHmRqtfrqayspLS0dGzVeHQ6Tr13CS7VTiQwyAvnrOOXXMmx/JMAJu7lGq7840kUl+pQFPj2aQ24XftHFTdFUbDb7dTV1VFdXU3uMNViYvke9fX19PT0EInsPwGTEEKI9JAAQQgxpbxeLw6HQ/PC1GQyUVdXN+wF7mgoxiyW/vE8rlQfALcby/8uo4qWhH1+87c67HkKigLXL3MwTN7vjGI2m6msrGTWrFnD5ilEIhG6u7upr6/H6XRKHwUhhBBxEiAIIaaMz+ejtbVV82LUYrFQU1OT/iZnViv8+tf8SL2NsKOd++Y9nLTLXesqOTXndTjySNhTc3qmMxqNlJWVUVtbO2zAFQqF6OjooKGhAe9MK0MphBBiUkiAIISYEgMDAymDA7vdTmVl5aQ3+NJVlPGdbZejqhD84CNuLXsw/typ/A3Xv3fTe+jnWKD8B0WBe3/iYpR9yjKWyWSisrKS6upqsrOzU+4XDAZxOBxS8UgIIYQECEKIyRcIBFIuKyosLKSsrGzKuyFnHX4oP25bgapCePOb3Fj8GHbcbOEYtrEAgO/ebMdgiJZwf+LhAWbyKhyz2UxtbS0VFRUYjcaU+0nFIyGEEBIgCCEm1eDgIM3NzYQ1bsUXFBRQVFQ0DaNKpDt+ETmdjRCJcMK6q/gBdyTtc9EVOeh08LmqZlobZu6Fs9Vqpa6ujtLS0mHLo8YqHnV3d0t+ghBCHGAkQBBCTJpIJEJra6tmcJCXl0dxcYZ1PVYUzOeeyR3qD1HDEbrWPMY5/DFhl386qnHPOhwUhd0/eYqdO4avAjTgCvK7u7smc9RjpigKeXl58T4KqZZ2qapKT08PDQ0NsuxICCEOIBIgCCEmTWdnJ36N8kA2m42SkpJpGNEY6HQU3fAt/qj+D2ogSMvVa/gaz/MD7mAOu3Fh48c3wyGHRsumVhf18/ZbyXfaX77zfZZfV8jjd/dMw5sYnk6no6ioaMSKR8FgkKamJjo6OqQsqhBCHADSXC5ECCGinE4nLpcraXtubu605BxMiNFI5b3f5/l7Abcbrt2Nfe1a2iiP79LSY+bYRdGPF8zuZ92LZhYsgMCmt1E5hm9dV4ghq48LvpM/Pe9hGAaDgbKyMvLz8+nu7k5ZzcjpdOL1eiktLZ1wKVpxYFNV6O9P/bxeD0Nz6lM0Wx/zvjod5OSMbl+zOZp/JMSBSGYQhBBpNzAwQGdnZ9L2WOnNGRUcDKGqKoM5OQQeeICB/n7W76xh6+cuYx7bEvb7z24zhx8O3yl6im+89V3MRK9Cll9tY93DyUFTpohVPKqqqiIrK0tzn1AohMPhSLl0TIjR6O+H3NzUjwsvTNx/uH3PPjtx35KS1Pt+8YuJ+9bVpd53uABmtBRFSXpkZWVRUVHB2WefzZtvvjnxk2SQjRs3oigKF1100aSep6GhAUVRWLx48ahfs3jxYhRFoaGhYdLGtT+RGQQhRFpFIhHa2tqSElt1Oh0VFRXDJsZmikgkgt/vJxAIEAwGGRwcJBgMEgqFkt5X7uPX8jxg3P0yjVf8lgsaf4aDKgDqev7Fq5xOP5bocdFz4RUW+gMOvvEtKyaTCaPRmHEBk8Vioa6uju7u7pRN1DweD/39/ZSVlclsghhRIACXXQZPPDG6/Z99dvR37zdsGP2+mzZNz6zA8uXL4x97PB7ef/99nn/+eV544QWefPJJli1bNvWDEmIYEiAIIdKqq6uLwcHBpO1lZWWYTKZpGNHIIpEI/f39DAwMMDAwgN/vH3PlnuDs2ZT/ZSV/x0fOv9YRvGI1O1yVPMdZCfuFMfC/363ktX84uHl1G4qiYDQaMZlM8Ud2dva0B1I6nY6SkhJsNhvt7e0EAoGkfcLhMA6HI55TMt1jFpkrFBp9cJAJjj46uhwpXR5//PGEzyORCD/84Q9ZvXo1V199Nd/4xjdSztoJMR0yKkBQFOVa4HjgcKAEyAbagU3Az1RV/XAahyeEGEF/fz9OpzNpe0FBAVardRpGlFokEsHn8+HxePD5fGlNvh349KfxPP1rvnLGMSn3+f2LlSzKe4VTfzCLQCCQcAGuKAo5OTnk5uZisViG7Vsw2bKzs6mtraW3t5eenh7NwMntdsdnEywWyzSMUoj02rJlco+v0+m49dZbueuuu+jp6WHbtm0cccQRk3tSIcYg03IQfgh8EegF/g78GfADFwLvKorylWkcmxBiGJFIhI6OjqTtJpMpI3odxAwMDNDW1sauXbtobW3F4/FMSmWe1x9qTdpmx8lC/h3//KonvoDx3GvYtwObqqr09/fT2dlJfX09DQ0NdHV1MTAwMC09CRRFobCwkLq6OnKGZngOEQqFaGlpkUpHQoyS0WjEbrcD0Z+ffTU3N3PZZZdRW1uLyWSipKSEs846iy0a0ctIa/8vuugiFEVh48aNCdsVRaGuro5wOMzq1as55JBDMJlMVFdXc+ONN2rOHAJs27aNpUuXkp+fj9Vq5YQTTuCVV14Z9v2qqsq6dev4/Oc/T35+PtnZ2Rx22GGsXLmS/hQJH83NzVx44YUUFxdjNps56qijePLJJ4c9z3hs376d888/n/LycoxGI5WVlXzzm99kx44dmvu/+eabLF26NP5/U1ZWxmc+8xluuummpCIPGzZs4LTTTqOyshKTyURFRQXHH388q1atSvv7SKeMmkEAvgq8q6pqQl1ERVFWAA8Av1EUpUpV1eSfJCHEtOru7k7qvKsoSkYkJauqitfrpa+vb9z1/GNLgbKystDr9eh0uoRH7DyxR05LK7fVPER1pZ/qOpWKQ7PIOaiQwcpKdv/7VU7/7mkAzP73K0QOU9i1eTPhFH0hYjMMvb296PV6cnNzyc3NxWw2p+xhMBmMRiPV1dU4nU66uro0gxWn04nP56O8vDxlMCGEgPr6enp6esjKyuKggw5KeO7DDz/k85//PN3d3cydO5ezzjqLpqYmXnjhBdavX8/vf/97vvGNb6RtLMuWLWPDhg0sXryYuXPnsnnzZtasWYPD4Ui6IN+6dSsnn3wyXq+XBQsWsGDBAnbu3MmXvvQlrrjiCs3jRyIRLrjgAtatW0dubi5HH300+fn5bN26lVWrVvHyyy+zcePGhN8Z9fX1LFq0iPb2dmbPns2pp56Kw+Hgm9/8JldeeWXa3vvf//53lixZwsDAAEceeSSLFy/mo48+4ne/+x0vvPACGzZs4IQTTojvv379epYuXYqqqnzmM59h0aJFOJ1Odu7cyerVq7n88svjeVkPPPAAV111FXq9nuOOO46TTjqJ7u5u/vvf/7Jy5UpuueWWtL2PdMuoAEFV1TdSbH9wz/KjOcA84IMpHZgQYliBQIC+vr6k7QUFBWQPrT84xVRVxeVy0dvbq5kXkYperycnJwez2YzRaMRoNGIwGMYU6Fy2JfkPpaqqDA4OUvLpADc5PNz5MytltNFJCQedcAJtq1fj/upXhz1uOBzG5XLhcrlQFAWz2YzNZsNqtU5JIKYoCvn5+VgsFtra2jT7XMS6ZxcXF5Ofn3llXYUYSV0dbN8eLXWabl6vl3//+99873vfA+CKK64gLy8v/ryqqpx//vl0d3fz/e9/nzvvvDP+s/3cc89xzjnncPHFF3P88cdTXl6ueY6xaGxsxGw2s3PnTsrKyoDoxfmnP/1pnnrqKVatWsWcOXPiY1u+fDler5ebb7454S74gw8+mPLC/a677mLdunUsXryYdevWxc8TDAZZsWIFa9euZdWqVdx5553x16xYsYL29nYuvvhifvWrX2EwRC9Z169fz9e+9rUJv28An8/H+eefz8DAAL/85S8Txv+LX/yCa6+9lmXLlrFz587437Kf//znRCIRnn32Wc7ep4TWli1bKCwsjH++Zs0aFEXh7bff5uijj45vV1WVTZs2peU9TJZMW2I0nNhf9+CwewkhplxXV3KnYKPRmPCLcqp5vV4aGhro6OgYMThQFAWLxUJpaSmzZs3ioIMOorKyMn4hnJWVlZaL79gshNVq5adrrLz0EvzzhmcpoBeA8htvZPZZZ6Eb5blUVcXn89HW1sbu3bvp6enRXKowGYxGIzU1NRQVFWl+bVRVpbOzk9bWVllyJGacxsaklX8TMrTMaWxJzo4dO7j//vu55557EvbduHEjH374ITU1Ndx2220JP19nn302S5cuxev18uijj6ZtfPfdd1/8oh1g1qxZXHDBBQBs3rw5YWzbt29n9uzZ3HzzzQnHWLFiBZ/97GeTjh0KhVizZg0Wi4U//OEPCecxGo3cf//9lJWV8cgjj8R/V+zevZtXXnkFm83G3XffHQ8OAJYsWcLXv/71tLzvp59+mo6ODo499tik4OZ73/seRx11FC0tLTz33HPx7bG/d6eeemrS8Y455piEfLuuri7y8vISggNgzCVap8OMCBAURbkQmAvs3PMQQmQIn8+HT6Pb0HQtLQoGgzgcDhwOR9KSp32ZzWbKysqYM2cOVVVV5OXlTWlC8JIlULPmOzjf2M6DXIEfE1nbt3Pw3LlURyLk5+ePurJJKBSiu7ub3bt3p7yzn26x3ITYOlwtHo+HxsbGlGuZhTgQLF++PP4499xzOfbYY/H5fNx6661Ja/djF+TnnHOO5s//hXuaRAy9cJ+IrKwsTj755KTthxxyCABtbW1JY/v617+uWbXsvPPOS9r2r3/9i+7ubhYtWkRpaWnS8zk5ORx11FH09fWxc2f0Eu/1118H4Atf+EI8T2Ok84xH7P2cf/75ms9rBUlHHXUUEP1/2LJly7A3QGLv65JLLmHbtm0p98tEGbXEKEZRlBuA+YAFOGzPx63AeaqqSmceITKEqqqaswc2m21a1p87nU46OzuHTeTV6XTY7fYpDwaGc9W9B/M0D3IlDxJBQQHM8+ZhfuABSlasIBAI4PV68fl8I+ZQqKqK2+3G7XaTk5NDXl7epC8/MplM1NbW0t3dTW9vb9LzwWCQpqYmSktLsdlskzYOkbnMZujsjDYxOxDtW+YU4L333uOkk07izDPP5D//+Q9z584FoLU1WuCgrq5O81ix7Q6HIy1jKysr07zYj90JHxrcx8ZWW1s77NiGijUme/XVV0f8PRTLuRjPecZjPF/rO+64gw8//JD169ezfv168vPzOf744znzzDO54IILEpbVPvDAAyxdupRHH32URx99lNLSUk466STOOuuslEFWpsjIAAE4AzhlyOeNwDdVVX13NC9WFCVVmDZnogMTQuzl8XiS7gwrijLlVYvC4TDt7e1J1SOG0uv15Ofnk5eXl3G/lBctgqefjn58xtxG/rpjzx/FK6+E1asx1ddjKiyksLCQUCiEz+eLBwzDBUOxvg5dXV3xoGjoVH06KYpCcXExOTk5tLe3J3VZjjXQ8/v9FBcXT3viuphaigIpcvAPWEceeSSXXXYZP//5z3nooYeSlhqlMp6fneHuck92oYPYuQ866CCOO+64YfedzmWpWrS+1tXV1WzdupXXXnuN//t//y+bNm2KBwtr1qzhrbfeir+PhQsXsn37dl555RU2bNjAxo0befrpp3n66ac59thj2bhxY8bcqNpXRgYIqqqeCqAoSh7Rngg3A5sURfmRqqq3T+vghBBA9E51d3d30va8vLwpbfjj8/lob29PufZeURQKCgooKCiY0oo/Y3HNNXD99dFmUq/uqOGFhzv42uV7puKbmkCvhx074JBDMBgM2O127HY74XAYt9tNX1/fsHkWoVCInp4eent7sVqt8RKDkyE3N5eamhpaW1s1lxX19fXh9/spLy+XxlDigDdr1iwftMU5AAAgAElEQVSA+NIagIqKCiCaPKwldke+srIyvi12kZnqJklzc/OExwrEk6JTjU1re1VVtLP8oYceqjmTkq7zjMd4vtYABoOB008/ndNPPz3++osvvpjXXnuN1atXs2bNmvi+2dnZLF26lKVLlwLRErHLli3jrbfe4je/+Q0rVqxIy3tJt8z8a7mHqqpOVVU3A18C3gV+oihK6s5De183X+sB7JrsMQtxoHC73UkXpXq9fkrvAPX19dHS0pIyOMjNzWXWrFkUFRVlbHAQMzSN46zLS+jpDMOCBXs3zp0Lq1cnvCY2KzJr1iwqKytHbFIWW37U2NhIW1vbmCo7jUUsgVlr7TBEZzYaGxs1c1fE/ikQiE6IiUS7d+8GiJfFBOIlNZ955pmkmTggXnZ0aOnN2AX1xx9/nLR/b28v//rXv9Iy3tg5n3vuOc1ZiT/84Q9J24455hjsdjubNm3SXIKo5fjjjwfglVdewe12j+o84xF7P+vWrdN8XutrraW2tpYbb7wRgP/85z/D7jt//vx4QvRI+06nzP6LuYeqqoPAHwEFWDLNwxFCQMqyplOxfCdWIaezs1Pzeb1eT0VFBZWVlTPmLrXRCP/e20ONohId6gcfwmOP7d14001gtUanGoZQFIXc3FyqqqqYNWsWeXl5IwZEbreb+vp6Ojs7NS9CJkqn01FWVpYyWT0cDtPS0pKyO7PYv4RC8OCD0z2K0Zs3L7osajK99957PPLIIwB86Utfim9fvHgxhx9+OA0NDdx8880JPx8vvPACzz//PLm5uVx88cXx7bNmzaKmpoYPP/yQF198Mb7d5/Nx6aWXal5kj8fixYs59NBD2bVrF7fddlvCc7/61a946623kl5jMpn4/ve/j8fj4ayzzooHRUM5HA5+97vfxT+fM2cOp59+Om63m+uuuy7hd9SGDRt45pln0vJ+zjnnHEpLS3n99dfj/xcx9913H1u3bqWysjKhnOkvfvEL2tvbk461YcMGILoECaC/v5/77rsPp9OZsF8kEoknpsf2zUQZucQohdhaBlnFKMQ08/l8SctH9Hp9Qi3vyRJby55qKj1WmWimBAZDfepT8MMfwh13RD9ftQpWrrwIzjgD9kyF4/VCVha8/z4sXJh0DKPRSGlpKUVFRbjdbpxOZ8pqTqqq0tfXh9vtpqCgYFSBxVjZ7XZMJhOtra2aMxbd3d34/f6UiZJCTId0F5wZ2uE4GAzS2NjI22+/TSQSYcmSJfHKRBAN+J966ilOPvlk7rjjDl544QWOOOIImpqaeOONNzAYDKxduzapB8Itt9zCJZdcwtlnn82JJ55Ibm4u77zzDjabja9+9asJgcN46XQ6Hn/8cU455RRuueUWnn32WRYsWMAnn3zC1q1bWbFiBQ9qRII33XRTvPnYYYcdxpFHHsmsWbMIBoPs2LGD7du3s3DhwoSvw0MPPcSiRYv4zW9+wz/+8Q+OOeYYWltb2bx5MytWrOCBBx6Y8PuxWCw89dRTLFmyhMsuu4xHHnmEQw45hI8++oj33nuP3Nxc1q1bl7Akc9WqVVx//fV86lOf4uCDD0ZVVd5//30+/vhjCgoKuP7664Ho//M111zD9ddfz1FHHUVdXR3BYJAtW7bQ3NxMXV0dl1566YTfw2SZETMIe5y0519ZJiTENNOaPbDb7VOS7NbS0pIyOCgqKqKqqmpGBgcxt98OsTLh8UJQ5eUQicCeaXcgGk38n/+T8jix5Ud1dXVUVVUNu/woHA7T1dVFfX09Lpcr7Xf0s7Ozqa2tTTkGr9dLY2PjlJRmFWI6PPHEE/HHH//4Rz766CNOPPFE1q5dy5/+9Kek352HH344//rXv/j2t7+N1+vl2WefZceOHSxdupQ33niDc845J+kcF198MY899hiHHXYYb7zxBu+88w5LlizhrbfeSuvNm89+9rO89dZbLFmyhKamJl566SUMBgPr169P2d1Zp9Px29/+lhdffJHTTjuN+vp6nnvuOV5//XWys7O54YYbkvo6zJ49m3/+858sW7YMp9PJn/70J9xuN4899lj8IjwdTjnlFLZs2cJ5551HS0sLzz77LO3t7VxwwQVs3bo1aXnR/fffz7nnnkt/fz8vv/wyr7zyCgaDgWuvvZYPPviAgw8+GIguG3vggQdYsmQJXV1dvPTSS7z22mvk5+ezatUq3n333YxLyh5KyZSpXUVRjgOswF9VVY0M2Z4FXA7cAwSAuaqqjivbRlGUbfPmzZs302rRCpFJAoFAPHErRlEUZs+ePWkVciB6t7ulpYX+/v6k5xRFoaKiImEd70wWicAHH0B1NST9/XjmGdj34sDvhxR9CIYKBAJ0dXWNuPbfZDJRXFw8Yk7DWKmqSm9vr2ZyO0T/H0tLS1PmLojMFYlE2LFjBwBz585NebNguGU7X/oS/PnPez+3WEDjxx2Ak06CjRv3fl5cDCm+rTj6aNiyZe/ndXXRRmha5s1L/+yBEOM12p+rmPnz57N9+/bte/JuJySTlhgdDDwGdCuK8i7QAxQRrWJUDviBi8YbHAgh0kNr9sBms016cNDa2qoZHOj1eiorK6el78Jk0engiCMgHIa//AXefhtuuWXPk9/4BnR1JdaMzM6O7qTRxXQok8lEVVUVPp+Prq6ulM3LAoEALS0tmM1miouL01bxKNZYLTs7m7a2tqTcB1VVaW9vJxgMpuzQLGa2YSoRs+8KsxQpRkD0Z2Sofe5ZDLvv9u2puyTLt5wQUZkUIGwC7iC6lGgh0eAgCDQAzwL3qar6ybSNTghBJBLB4/Ekbc/Pz5+0c8YuGrWWFWVlZVFVVZUxdaQjkQihUIhIJBJ/hMNhFEWJP3Q6XcK/er0+5dr75mb4wheiH7/3HvzpT3ueKCqKTjMsXQovvRTd9rnPRcvE/PKXI47TYrFgNpvxeDx0d3enrGbU399PY2MjNpuN4uLitAWBFouF2tpaWltbNZcV9fb2EgqFpq0bt5g8Y5mUmqx9zebR7yvEgSpjAgRVVeuB1AtqhRDTzuPxJJW2M5vNmEaxvGW8enp6NCtwZGVlUV1dPS35BpFIBL/fj9/vJxgMEgwGGRwcTFludSQGgwGTyYTRaEz4t65u763PF1+EDRuiyzCA6K3OF1+El1/eu/GBB6IPr3fEKyZFUbDZbFitVvr6+ujt7U1ZzcjtduPz+SguLsZms6Xloj0rK4uamho6OzuTqnzEzhkKhaioqJDkZSGEmGIZEyAIITKf1oW6zWabtPN5vV56enqSthsMhilNRlZVlf7+fvr7+xkYGMDv96c1kTcUCsU7JA+VlZXFzp1GDj442mjoy1+Gvj5IyDf84hfB6UzcmJsL//gHLF484rljjeTsdju9vb309fVpvrdYt2q3201paWlaZm1iOQex7sv7nre/v5/m5maqqqomdQmbEEKIRDOpipEQYhoNDg4m5QDodDqsVuuknC8YDNLW1pa0Xa/XT8myolhQ0NHRwa5du2hpaaG3t5eBgYEpq9s/ODhIOOzjmWf2ZlTm50fzQBJKl9rt0UXVQ0oEcvLJiZ+PQK/XU1xczKxZs4YN+vr7+2loaEhr/wKbzUZVVZXmTEEgEKCpqSllvoQQQoj0kwBBCDEqWrMHubm5k1LaNBKJ4HA4kpYzxaoVTeaSpnA4TG9vL/X19TQ3N+N0OielkdhYHH64n+XL93YgXbZMT319PfX19XR1de0NWn7728TSLk8+GV2K5HKN+lxZWVmUl5dTV1eHOcVibVVV6e7uTmtpUrPZTHV1teZMweDgIM3NzZpJ6kIIIdJP5myFEKOiFSBMVjnKzs5OzeZexcXFKS9aJ2pwcBCn04nT6UwKTEZDp9NhNBrJyspCp9Oh1+vR6XTxAEpVVSKRCKqqxj+ORCIMDg4SDAZHPOcPftDFE08UAPDKKzZ27ephzpwgvb299Pb2otfrsVgs5H7601g8HnRDZ3by8qL1I4d0ax2JyWSiuroal8tFV1eXZpAUu7tfUFBAYWHhhHMTTCYTtbW1tLS0JM0YxDovl5eXT9qslRBCiCgJEIQQIwoEAkkX7FlZWZNSWtTn8+HSuONts9kmpVpSOBymp6cHp9M56iUzer0es9lMTk4O2dnZGI3GCSXSqqoaDxRiX+vYv0PH9O9/f8wRRxzCggUDmM2JAUU4HMbtduN2u9Hr9dg6Oii89Vb0sW6jX/5y9LF+/ZhqOdrtdiwWC52dnZoVrFRVpaenB5/PR1lZ2YRndwwGA9XV1ZplbWPlbktKSia1cpYYu6HBYSQSmfSmiUIcCIbeOJrqim4SIAghRqTVWMtqtab9F1YkEqGjoyNpu8lkorS0NK3nUlUVl8tFd3f3qJYQZWdnY7Vayc3NTXv+g6IoGI1GjEZjQrO3WODg9/vx+Xzo9T7++c+dmEwRAoHUF2DhcJi+vj76vvMd8r/wBUqWLIk+8ec/R4vCd3VFS6WOksFgoKKiAq/XS0dHh2a1Jr/fT2NjI0VFReTn50/oeyOWZxJLit5XZ2cng4ODFBcXSxnUDBH7Hg4Gg/h8Pml2J0QaxP72Go1GCRCEEJlHqwfBZHQt7urqSqrJrygK5eXlab0jGQwGaW9vZ2BgYNj9DAYDeXl5WK3Waem1MDRwsNlsqKpKRcUAXq+XxsZ+rruugGOP7efrX0+dY9B38ME4P/iAQxYu3LuxuBiefjradG0McnNzMZvNdHV1aZYmVVWVrq4uvF4vZWVlE/qaKYpCWVkZBoOB3t7epOf7+voIhUKUl5dLkJAhrFYrPT098SDfYrHITIIQ4xCJRPD5fPGfpelYVikBghBiWOFwOCkRVa/Xp627bszAwIDmRWdhYWFak5JdLhednZ3Drvk3mUwUFBRMyizJRCiKgtlsxmw288AD0QmBP//ZxqxZCkcdlfy1i1GNRnZ89BFF99xD4cMPRzeecw4cdxxs3jymJUc6nY7S0lKsVivt7e2aTdYGBgZobGyktLR0QmVwFUWJN2jr1Gir6/F4CIfD0ishQxQWFuLz+fD7/bS2tk73cITYL2RnZ1NYWDjl51WmqlxfJlAUZdu8efPmbdu2bbqHIsSM4Xa7k8qN2mw2ysvL03YOVVVpampKCkRiSavpuEgPh8N0dnZqLlkZer7i4mIsY2nLOk36+xN7ofX2hlAUL06nc9iSoMYdO5j11a8mbnQ4oKJizGOIRCJ0dnZq5ozE5Ofnp2UpkMfjoa2tTTNPxGQyUVlZOS1N80SiWE6Px+PRLDQghBgdo9GI1WqlsLBw1DdA5s+fz/bt27erqjp/oueXGQQhxLC0lhel+wLa4/EkBQexJSbpCA4GBwdxOBwpL5xjPQDS1SV4KpjN0Zv/J5wQ/bygwICq5pGXl8fAwAB9fX14vd6kC+rg3Lns+M9/OOhzn0Mf+7+trCT0yCMYvv3tvTuqajSh+cwzU45Bp9NRVlZGbm5uytyEvr4+/H4/5eXlE7qAt1qtGAwGHA5HUs5IrJpSVVXVpJbAFSPT6/WUlJRQUlISr9glhBgbRVGm/W+RzCAIIVJSVZVdu3YlXJApisKcOXPStqRDVVXq6+uTlqrk5+dTUlIy4eMHAgFaWlo0L14heuFZWlo6Y5eoXHop/PrX0Y+XL4fHH9/73ODgIC6XK2Uvh/y1ayn52c/in4cOOQQ+/BCD0Rg96JVXwscfQ13diOMYaYZGr9dTXl4+4eAyGAzS0tKiubQp1mFbggQhxIEonTMIkj0khEgpGAwmXVhmZ2en9WLa6XQmXezpdLq0rLn0+Xw0NTVpBgexu98zff36I4/s/fiJJxL7pGVlZVFUVMScOXMoKytLyhvpu+QSdr/ySvxzw8cfYzCZcD/1FOrVV8PgINx++6jGEQsAUs36xPoYTLQDs9FopKamRjMHJhQKafZQEEIIMTYSIAghUtKq8pPORmWRSISenp6k7QUFBRO+aPf5fJrdmGFvbsP+Uopx6Cqwk0+GfeMhRVGw2+3U1tZSU1OTkHw9WFfHju3bCVZWxve3XXAByp4lX+rjj8Pu3aMei91up6amJuVyou7ublpbWyfUnTrWK0FrNkKCBCGEmDgJEIQQKWkFCOlsjuZyuZIuFA0Gw4SbYA0MDNDa2qp5p9pisVBTUzMtZUsni8UCr78Oubnw6KNgGCa7LCcnh4qKCurq6vaWqtXpqP/732lfuTJpfyUUYvCWW8Y0nuzsbGpra1OWwo2WaW1MyjsZC51OR2VlpeY5YkGCJMkKIcT4SIAghEhJK0BIV3lTVVXp6+tL2l5UVDSh2ul+v5+WlhbNmQO73U5lZeV+WZv9uOOgrw/+53+iFY5SpFzEGY1GKisrqampiQd9aor/W8O6dbRu2jRi34ih9Ho9FRUVFKVoyDY4OEhTU9OwFZBGoigKFRUVKYOE5uZmCRKEEGIc9r+/kkKItAiFQkm5ASaTKW3r9b1eb9LxDQbDhOrmDw4OpgwOCgoK0lYVKVMZDNHqRuvWQV4evPXWyK/JycmhpqaGKp+P0ltv1dxHCYex33QTzR99REdHx6iXBymKQmFhIVVVVZrfN6qq0t7eTnt7+7B9KUY6hwQJQgiRXhIgCCE0TfbyIq3uuHl5eeO+gFdVNeXa9lgt/gPB4CD87/+CzweLFkVnE0bD8vHHKGecQXj2bFSN/wPL229j3L0bp9NJQ0ODZvnblMe2WKitrU35/eNyuWhqatKsTDQaEiQIIUR6SYAghNCktT48XQHCwMBA0vF1Oh15eXnjPmZHR4fmmO12+wETHABkZcHf/rb381FXFT33XJTnn0e/axeqy4Xzr3+l44476F2+PL5L9kcfAdGLbofDQWtra8ryscnjyqK6ujplfkkgEJhQXoIECUIIkT4SIAghNGlVgUlX/oFWrXy73T7u5Usul0tzLXtubi6lpaX79bIiLaecAsuW7f18xYqxvV5ntZJ32mkU3nADg6tXx7cbOjsT9vN4PDQ0NIw6j0BRFEpKSigvL9fMAwmHwzQ3N49pdmLf40uQIIQQEycBghBC074Bgk6nm1An3BhVVfF4PEnbxzt7EAwG6ejoSNpuNBr3+5yD4Tz11N6PH3ooOR9hNGkEBoOB0tLSvZ9rfJ3D4TDt7e04HI5RzybYbLaUlaQikQitra3jTl6WIEEIISZOAgQhRJJwOJx0sWc0GtNyse3z+ZLyBHJycsZVdlRVVTo6OpLKmep0uhnfAC0dhl5jL1oEsbSSZ56JdmAeK7PTmfJ7wOv10tDQoBn8aYn1otC6kI8lL3d3d499kEiQIIQQEyUBghAiidbyIpPJlJZjay0vGm/lIpfLRb9GFm5paWnaxjuT2WwwpFEya9ZAUxNceCFs3jz24xm7uqirq0vZLC8cDtPa2jrqRmixQC7V7FFPTw/t7e3j6rwsQYIQQoyfBAhCiCRaF07paCwWDoeT1pcrioLVah3zsQYHB+nq6krabrVaJ1QqdX9zxhnwq1/BeedFcxFefx0CAdi5M1rpaExaWzEajVRXV1NWVpayn0QsN0EreNuXoiiUlpamTCR3uVwpO2KP5tgSJAghxNhJgCCESDJZMwherzfpbrDFYhnXUqCurq6ki0a9Xk9JScmExrg/stngqqvgttvg/PP3bt+2bYwHam+Pf2i324edTYh1M+7p6RnVDEBBQQHl5eWaS5h8Ph/Nzc2jznEYSoIEIYQYOwkQhBBJtC6Y0hEgaC0vGs/sgd/v11zrXlJSgsFgGNfY9kcDA3DZZdHZg+OOg/vuS3z+gw8mdvysrCyqqqooLS3VnE1QVZXu7u5RLzmy2WxUVVVpHsvv99PU1DSui/mRgoSxJFgLIcSBQAIEIUSSfRtW6XS6CV94h0KhpCUnOp1O86JtJFrJqxaLRZYW7aO+HnbvTv38qAOEFLMEEL34zsvLG7YRmtfrpbGxUXNmKvlUZmpqajS/3wYHB2lqatJs4jeS4YKEYDA47mVMQgixP5IAQQiRQFXVpLup6bgrr7Ue3Wq1plzHPtxxfBqL5w+kZmijNW8evPoq/L//F+2NsK8//3mUB6qoGHGXWG5CUVGR5vODg4M0NjaOqnypyWRKWQZ1Ir0ShgsS/H4/ra2t40qIFkKI/Y0ECEKIBOFwOOkiKR39D7QCBMuo2/zupTV7YLPZpGrRME44IdpdedMmOPnkvdt37wZFgZaWEQ5QWTmq8yiKQmFhIVVVVZp5JbHypaOpTJSVlUVNTY3mrISqqjgcDpxO56jGte8Yy8vLNY/r8/k0e2oIIcSBRgIEIUQCrbXY6ZhB8Pv9SdtSLUlJxev1Ji0viV2UipGdeCK89ho89hgMvYleXR3ti7DPyrK9RhkgxFgsFmpra1N23na5XDQ1NSUtZduXXq+nuro6ZZ5KR0cHvb29YxobRJe2VVZWas5QuFyucfdfEEKI/YUECEKIBFoXbRMNEMLhcNL6c6PROObjal242e32tJRgPZBcdBG43XDxxXu3vfrqMC8YxRKjfcVmAFL1OPD7/TQ2No64VCh2xz8/P1/z+a6urnEFCXq9nqqqKs3vwZ6ennHNTgghxP5CAgQhRAKtGYSJLjHSSiod6+yB3+9PCjJ0Op3MHoyTosDatdFeCDfeCA8+GP24rw+WL4cnnhiy8zgChOg5oj0OysvLNXNNwuEwDoeD7u7uYZccKYpCSUlJyhK24w0SYlWYtMbW2dk5rjwHIYTYH0iAIIRIMBlLjNIRIGglt9rtdilrOkFmM9x5J3zxi5CXFw0afvvb6CyDosA//8m4A4QYm82WMukYonfsR1NFKD8/P2WvhPEGCSaTicrKyqRjqqpKW1vbuComCSHETCcBghAiwWQsMZpogKCqqmbfA7vdPqFxiWRf/Wri55/7HCjn/g9tlEU3jLPKT6wyUaqytqNthmaz2dIeJJjNZsrKypK2RyIRHA6HNFITQhxwJEAQQiRI9wyCqqpJCcp6vX5MeQNerzep0VZ2drZULpoEBx8cjQHuvz9xewVtHMM7BHvHv+xGr9dTWVlJcXGx5gX+aJuhWa3WtAcJNptNs1RuOBympaVFGqkJIQ4oEiAIIRLseyGk0+k0S1aOlt/vT1pfPtblRVodmKUp2uS66ioIh+GCC/Zu28oxXLVi4s3ECgoKUiYIj7YZ2khBQl9f37jGpZUMPTg4KI3UhBAHFAkQhBBxWk3SpjtBORwOJzVGUxRFAoQpoNPB734HHrfKbHYBcNGJu/D5oKsLtm8f/7FjHZNTNUNraWkZMUnYarVSVlamGSR0dnaOK0goLi7WLKsqjdSEEAcSCRCEEHGqqiZdAE1k9gAmHiC43e6kMVkslgmPS4xerlVhFwcRwMiigh1kZcFNN8H8+dFE5q1bx3fc4ZqhRSIRWltbRyw3arPZ0hokxMqqms3mpOd8Ph/t7e1jOp4QQsxEEiAIIeK07o5qXXiNhVZjs1QNtLRoLS+S5OTpYWQQWlsxGOCjj/ZuP+aYaKAwnibEsX4EWnftVVWlo6NjxMZlkxEkVFRUaOa4uN1uaaQmhNjvSYAghIhLd4AQCoU0k4tHe8xAIKCZ4GyxWMY9JjFBDgc6HbzxBtx1V+JTZWWwaBGMteiPTqcbthlaT08PbW1twy7vSXeQEEuolkZqQogDUcYECIqimBVFWaooylpFUXYoiuJXFMWnKMr7iqLcrCiKdm08IUTapHt9tVbll7FUL9IqbWqz2SY8qyEmwOGIf3jttdFE5nPO2fv0W2+ByQTvvz+2w8aaoWlVEoLonfuREoXTHSTEGqlpLWfr7OxMyo0RQoj9RcYECMAy4AXgYiAMvARsBmYBq4AtiqJot9EUQqRFumcQtHoqjCXpWSt/QZKTp1lra8KnOh388Y/gckFV1d7teXnRf8da+KegoCBldSKfz0dTU9OwJUdHChLGeuffZDJRUVGRspGa1ve4EELMdJkUIAwCjwDzVFWdp6rqOaqqfgGYC7wHHArcM50DFGJ/NxUBwmh7KqTqnyC9D6bZPgFCjM0Gzc3Q3Q2bNkWXG/X2wpe+FM1P+Pe/R38Km81GVVUVOl3yn6hAIEBTU9OwF+YjBQkjVUfal9lspry8PGl7OByW8qdCiP1SxgQIqqo+oarqZaqq/nef7W3AlXs+PUtRlNGvTxBCTNhEcxD2NdoZhEAgkHThNZb8BTFJUgQIMYWFcOKJ0WVGn3wCf/lLdPuRR0a3dXWN7jSxMqipeiU0NzePK0hQVZXW1tYR+yzsy2q1UlRUlLQ9EAjQMZ7sbCGEyGAZEyCMILaa1QQUTudAhNifad0Jna4ZhImWRxWTZJ9ZneF85jOJiczBIJSUwMknw2hW5phMJmpqajRnjcYSJOxLVVUcDseIHZv3VVBQQG5ucjqc2+0eV/dmIYTIVDMlQJi9599BQH4LCzGFpisHQQKE/cO110IoBEuX7t22cSMYjfDrX8NIefFZWVlUV1dr/t+PNkjQSnyONWMbLp9hX7EeCVqJ9t3d3ZK0LITYb8yUAOGaPf++oqpqYKSdFUXZpvUA5kzuMIWY2SajzOlQBoNh1MebaP8EkWYVFeN+qV4PL7wATmd0BiHmpz+NVkEa+fXRXglazctGEyQUFBRollAdHBykpaVlTDkEOp2OysrKpPwISVoWQuxPMj5AUBTlS8AlRGcPfjzNwxFiv5bOACESiST1QBjt7EEwGEwKLrKzszWTVsUUqayc8CHs9mgztf/+F045BX7+c/B4oo8f/Qj+85/Ur41dmI93JqG4uFizGVsgEKC1tXVMJX6NRqMkLQsh9msZ/ddWUZRDgScBBbhBVdVRVdZWVXW+1gPYNZnjFWKmS2eAIMuL9jMTmEHY16GHwt/+BmedBfn58NBDcPvtcPjhYLVGqx9paW3VUVVVlTJIaGlpSRkkxJYHac1C+Hw+2tvbx/QecnNzJWlZCLHfytgAQVGUSuAVIB+4W1XVe6d5SELs9yY7QJAE5RksjQHCvo4+eu/HXgSmuTsAACAASURBVG+0EtIZZ0RzF2IGBuD44+HNN1MHCcFgcNi8AkVRqKio0Ex6drvddI22xNIewyUtj7UpmxBCZJKMDBAURSkA/grUAo8B10/viIQ4MKQzQJhIiVOtAEHyD6ZZGpYYpfL5z0erGn3xi3u3/fWvkJUFq1ZFP3/5ZWhshOXLob9/+CChubk5ZZCg1+uprKzUDFZ7e3vHdGE/XNJyV1cX/f39oz6WEEJkkowLEBRFyQVeBuYBzwPfVseyOFQIMW6ZMIMQiUSSyk8ajcZRzz6ISTKJMwgABgNs2AA9PdGmazErV8LNN8MXvhD9fPduuOGGaE7CeIOErKwsqqqq0Ov1Sc91dnbi8XhGPe7hkpZbW1slaVkIMSNlVICgKIoJeBH4DPAX4DxVVUdR40IIkQ7pDBD2TVCG0c0gaF3USffkDDCJMwhDFRSAywUffrh32xlnwGOP7f384YejDdgmEiSYTCYqKio0v7/b2trG1EhNkpaFEPubjAkQFEXRA+uAzwObgbNUVR1bFxshRMYYb7AxkdwFMYmGziAERqw2PWELFkR7JGzZEq1+9JOfJD5/ySXQ1ze6IEErWIVot2atC/tYI7XAGN6nJC0LIfYnGRMgAFcBX9vzcTfwoKIoj2s8kn8DCyHSQquM6Hjvfo43QJhI7oKYREMvpLu7p+y0K1dGqxvte43tcMDixdEgYqQgYbi7+FarlZKhzRn2iN39H0sjNUlaFkLsLzIpQBjaxeZrwPIUj+TfvkKItMiEAGEi5VHFJLLb937c2jolp/z73+HPf079/AcfwCOPRD8eLkgYGBigra0tZa+D/Px8CgoKkrYPDg6OqUeCJC0LIfYXGTNvr6rqSmDlNA9DiAOa1gV8JgQIssQoAwz9P5iiAMFkivZI8Pmi5U9j/z700N59Lrxw78exIKG5uRm/359wLK/XS2dnJ6WlpZrnKioqIhQK4Xa7E7YPDAwM+7p9xZKWGxsbE352YknLdXV18v0shMh48ltKCBGXCTMIssRoBnA4puQ0xx8ffQz18MN7P/7hD2HfvmexIKGpqSmpGpbT6cRgMFBYWJh0LkVRKCsrIxQKJd3pdzqdZGdnYx86izKMWNKyY5+vUzgcpq2tjaqqqnEn/wshxFTIpCVGQohpphUgjLfKcLpmEHQ6nWY5SjGNpmgGQcvQaka33669z3C9Drq7u3G5XJqvizVS0wpIOzo6xlTZKFXScn9/v+QjCCEyngQIQoi4yZ5BGM1r9p1BkOUYGWiKZhC0PPkkXHRRtGnacIxGo2Z/Aohe7Pt8Ps3XxYKLVH0Nxpq0bLFYkrZ3d3cnLYESQohMIgGCECJuMgMERVFGnEEIhUJJr5PlRRloGmYQBgai3ZZLS6OzCDU1I78mOztbs9dB7GI/1UW6yWTSzDkIhUJjTlouKytLmgFTVZW2tjbpjyCEyFgSIAgh4iYzSVnyD/Yj0xAgLFgAX/lKtPfBWFgsFs2L/UgkQktLS1KeQozNZtOsbBRLWh4tg8Gg2WshGAyO6ThCCDGVJEAQQsTpdLqkC/lUTabGSioYpZ+qqgSDQfx+P4FAgGAwyODgIKFQSHM2Jm2meInR978Pu3fDX/8a7bI8Vna7XTMfYKReB0VFRZj3zYImmrScKo9Bi8ViIT8/P2m7y+XC4/GM+jhCCDFV5C+vECKBXq9PuGAa7wzCvq8bTYCgFYxIgBAVDAbx+XzxICAYDI4YBCiKgslkwmg0Jvw74VmZKUyydTrhZz/b+/nCheM7TmFhIaFQCKfTmbA91kituro6aYldLGm5sbExKXjt6OjAaDRq9l3QUlxcTH9/f1J35o6ODrKzs2WmTAiRUeQvrxAiwb4BwlTOIGhd7GrlRRwogsEgHo8Hj8eTdGE5Gqqq4vf7k9baGwwGLBYLubm5mM3mjP4aD13l09w8sWOVlJQQCoXwer0J2/1+P62trVRWViZ9n8aSlpuamjT7GtTW1o4qiI01UWtsbEz4Po+VPq2urpbSp0KIjJG5fxWEENNCK6FyPLMI48lBGG9p1P2Jqqq4XC4aGxupr6+nu7t7XMHBcEKhEC6XC4fDwa5du3A4HLhcrpEr9OTlpXUcI9mwAWLfEmefDVVVEzte7CJd666/z+dLmROQrqRlk8lESUlJ0vaBgQF6e3tHdQwhhJgKMoMghEigdTc5HA6P+S7zeMuc7utAChC8Xu+kBATDiUQieL1evF4viqKQm5tLXl7e3rX369fDtm3g8UTX+8Scdlp0W15e9Eo+zbMQqgpf/vLez595Jj3HjXU6TtVILVVDNJvN9v/Zu/cg1/ayTvjf38r93t3ppO+99z6Hi4CMDFiAIh4cpGRULDl4HZUSQQpRx1fAUbxQZxgZfAcRFZ0aHEVqQAZUcPBSUMio6KtcVFTE0QHO2bt3X9NJp5N0unNbyXr/yM7u7qxnda+VrCQr3d9P1a6dvTqX1en0Ob9n/Z4L6vW6aYaB00nLMzMzOD4+Nu1iHBwcIBqN2k5ZIiIaJQYIRHSONJSs3W47zpHWNO3czoOdXYiRFdV6XKvVwv7+vmnReBGlFILBIAKBwP2fmWEY9/90Op37dQp2GYZxP6UpFAphdnYWiVYL2utfb77zxz7W/fvNb3Y9OADOT0z+8IcBN+NEn893f9py//uTy+UQCoUQDodNj8tkMmg0GkNPWl5cXMSdO3fOvXav9emNGzc4GJCIJo4BAhGdYxUgOCUNmrrMddxBqFartnri+/1+JBIJxGIxBINB+P1+24XfzWbzfpejWq1ma0hXo9HA3t4e8k99Ktaf8xwE//IvzXeKRIDv//5Ln2sQDzwAZLPAE58IvPCF7j9/IBC4v5Nw9nNnGAa2t7fF2gK3ipZ9Ph+Wlpaw2VdU0QsUpbaoRETjxACBiM5xK0DoX7wOuoNwlQOEw8PDC3vh+3w+JBIJJBIJRCKRgd4Ln8+HSCRybuHaK9StVqs4OTm5MHhrdzrYed3rcOOv/gqq/34vfSmQTjs+Jzue+cxua9NR1k+Hw2EsLi5id3f33PFebYFUOOzz+bC8vIzNzU1T0bKTHYBoNIq5uTlT7UGlUkEsFkMymRziOyMiGg6LlInonFHuIFy2i3BdAgTDMLC/v28ZHCilMDc3h1u3bmFhYQHRaNTV98Hv92NmZgarq6t43OMeh5WVFcTjccvXaDzpSSg//PDp+fdu/Pt/79o59XziE8Bb3wr4fEAs1t2kGKVkMinOKKjVasjn8+JjwuGwWHPQarWQy+Vsv/b8/LyYypTL5SwHuBERjQMDBCI6R6o1kAaYXUYqah6kG9JVCxB6V5r7i117YrEYbt26hUwmM5ZcdE3TEI/HsbKyglu3bmFubk583cKP/Ag691brCsDJc5+Lyuqqq3UjzSbwlV8JvO513SBhXDKZjDgQ7fDw0HIgmlVgcXR0ZHuIWq+rUv/vSqfTwe7u7rWtySGiyWOAQETnSAHCIFczBwkQrsMOwt7enuX03Gw2i9XV1YkNzQoEAshkMnjggQewuLiIUCh0/2vtbBblF73o/r+L3/Zt2N3dxd27d1Gr1Vx5/ac97fT2t3yLK09pS2+hLr3vuVzOsmYjk8mIOwD7+/u2f2eCwaDY+rRer+Pg4MDWcxARuY0BAhGdIxW/jmsH4aoHCKVSCZVKxXS8V/wqXZGeBE3TkEqlcPPmTayurt4PFAo/+qP37zP7nvcA6C5k7969i1wuN/DUbQD4zGeAf/7n7u2nPAV46lMHP/9B+P1+LC8vmz5vvaJlqRuUWzsAqVQKiUTCdPzg4MDUMYmIaBwYIBDROUop05XUVqvlON2BAcJ5vX75/Xw+H9bW1sQFohfEYjHcuHEDi4uL0DIZtO+18ox96lPAmdqUUqmE27dvO2rVetYznnF6+zOfGeqUB9YrWu6n67rlgj8YDIr1CPV6HYVCwfZrLywsiDsYe3t7QwVeRESDYIBARCb9CxXDMBz10wcGK3a+qgGC1cRdTdOwtrbm+eFYSimkUincunULRx//+P3j2Te96dz9dF3H9vY29vb2HBW2/4f/cHr7134NCAaHPuWBWdUWnJycWBYtJ5NJsetQsVjE8fGxrdfttT6Vdu+YakRE48YAgYhM3ChUHiRAkIKBq1Coubu7KwZY/Xn+XqdpGma+7Mvu/3v2ve/tjjzuUy6XcefOHVuL43odeMtbTv89orEKjgxStJzNZi13AOwGS5FIBHNzc+Lr2pldQUTkFgYIRGTiRoAgpRgNEiBMe3pFb9ZAv7m5Oc+mFV3qE5+4f3P+/e8X76LrOra2tpDP5y8M8v7iL05v373r2hkOZZCiZasdAF3Xsbe3Z/u10+k0gn1bKIZhYG9v70oEy0Q0HRggEJFJ/wIFGM8OghRUTPOiyDAMMS0lGo1ifn5+Amfkkmc/+/7N9COPYH5+3jIVrFgsYmtryzJF7aGHgD//c+AP/xBYWxvJ2Q7koqLlnZ0d8bMciUSQFgbHVatVlEolW6+rlBLrIBqNhmmoGhHRqDBAICITN1qduhUgTPMOQqVSMb1vmqaJV5qnzvved/9m+tOfxo0bN8SWn0A3f39jY+NcO1TDAD7/eeD4GHjuc4Fv+IaRn7FjVkXLrVbLcsjd3NycWFOyv7+PRqNh63UjkYhYB3FwcMABakQ0FgwQiMhkUjUIVylA6HQ6Yheb2dlZ+P3+CZyRy779209vf/3XIxQKYX193XI3Qdd1bG5u3h8Q94pXAE984ngHog3Cqmi5UqlYtqxdWloyff57A/Ls7ojNz8+LzQKYakRE48AAgYhMNE0zLWInVaQ8rQHC4eGhKa3G5/N5ZtaBK974xtPbn/sclFJIp9NYW1sTgyDDMLC/v4+//usc3vnO7rFPfnJM5zoEq4FouVxOvKIfCATE1qeNRsOyE1I/TdPE56jVarbTlYiIBsUAgYhE/Vcv2+22o9aVmqaZgoTLgoyrsoNgGIa4iEun02LgNLV++qdPb5+ZbBaJRHDjxg2xExAAPPOZpwvfD3xgZGfnmkEGoiUSCaTuzYw46/Dw0Hbr01gsJrZPLRQKAw0vJCKyiwECEYncSDPqfw5d1y9c8A+y6+BFJycnpt2DQCCAmZmZCZ3RiCgFfOd3nv47l7t/0+/3Y3V11VS0+773nS6aX/nKQ4RC09G+MxgMIpvNmo7X63XLOQXZbFYs+N/b27M9VySbzZp+LzqdDnJn3msiIrcxQCAi0SgChMueQwoQpnEHQcpNT6VS01+YLHnXu05vP+c5576klML8/DxWVlbg8/nQbAKPPHJa9Pua1+xjc3PT9hX1SUulUmJr2oODA7GVrVVBuq7rthf4Pp9PDEyOj4/FzxkRkRsYIBCRSLry6bSDitMAYZDZCV7T6XRQrVZNx6VUkSshGASe9rTu7UcfBc50KuqJx+NYX1/Hww/fun/sgx+8A6D7fm1vb1sOIPOahYUF8XO9u7srflbD4bDY0rZardpe4CeTScTjcdPx/f39qfv9IKLpwACBiERu7CA4nadwFVKMjo6OTLse0WhUfD+vjP/9v09vf9u3iXepVIL44he7n4cHH2zgyU8+bfnZ685jlarjJYMMRJudnRXrMZws8LPZrCmAbrfblu1WiYiGwQCBiESjSjG6aBfiKgQIVulFV9rcHBAKdW//4R8CQlpYKgU88ghw65aBP/1TuQtPoVCYijaekUgEc3NzpuNWA9F6w8+GWeAHAgFkMhnT8UqlIu5YERENgwECEYn8fr9pQTOOFKP+K7PTFCAYhnFuGBjQ/Z6k9JAr5x//8fT2T/yE6cutFvDjPw588YsKa2sLlpOky+UydnZ2PB8kpNNpcSBaPp+3bH0qfc+VSsV2DUYqlRJfM5fLTWWtDhF5FwMEIrIU6l0VvkfXdUe7CH6/37Tgv+jxSinxKuu0qNfrpoVtNBoVayuunMc//vT2W95y/2a5DDz0EPCRjwDhMNB7K9LptOVE6Wq16vkg4aLWp1bnPjMzM9QCv7cTIaU32Z2vQERkxzX4vxYRDUoaDtVoNIR7ypRSpl2EVqt14cLPaWtUL+nfPQAgLgivrD/7s9Pbv/EbAIB0GvjzPwde8hKg/6OTTCaxsrIiBlDTECQ4HYimlMLCwoIYNEtTtyXBYNDUOhYASqWS+PkjIhoEAwQistS/gwB0r5I70b/gNwzjwh7wbtQ+TMq1DxAeeuj09itegQ9/GOhtAD388GmZwlmxWAzr6+vi5OVpCBKSyaTYocpqIFooFBIX+IeHh7YX+HNzc+Lv5jTUbxDRdGCAQESWpB2EYQME4OIFv9POR14h1R8opcT38Er7zd8EABgAvv7rTw//7u9aPyQUCmFtbW1qgwSr1qdWqUPDLvCtUo2azSaKxaKDMycikjFAICJLwWDQlP7hNEBwuuB32vnIK5rNpqleIhwOX83haBf53u8FALwEH7h/6MMf7g5dvkgwGJzaIEHTNCwvL4upQ1apRlYLfLutXsPhMGZnZ03HDw4OpiKgJiJvY4BARJakK+DtdtvRgt3pgn9aU4yk2gyp9/1V1GgAZ3+km69+M34PDwMAfD4DL3yhveeZ5iAhHA47qg0Ih8OYmZkxHS8Wi7brfNLptJjCx4JlIhqWpwIEpdQzlFI/oZT6oFJqSyllKKW8+X8DomtCSoVwUqjsdME/rQGCdI7S7slV9H//b3eY8sc/3v33E3/zx+9/7QByO1MrlwUJXs6zd5o6ND8/Ly7w7X6PmqYhm82ajh8dHeHk5MTBmRMRneepAAHAzwB4M4AXA1iZ8LkQEYavQ3C64HfaGtUrpHO80tOTz8jlgH/+Z+B5zwPe+U7gq7+6+/P7KfwsUu0i4HBC8kVBQqVSsd3xZ9ycpg5pmiZ2QarX6+LANUk8HkcsFjMd39/f92wgRUTe57UA4RMA/hOAbwKwBMD+ZUoiGolhAwRN00wLvUajYbl4GaQ1qhdInZmuU4DQc3gIvOc9wJ99tIGfxc90D37N1zh+zouChGKxiMPDw0FPd6SsagOsUodisZg4abtQKNgOjLPZrCkoaTQatoMMIqJ+ngoQDMP4fw3DeINhGH9gGMbepM+HiLoLNZ/Pd+6YNBDsIv1pF4ZhOKpDuKw1qhf0L+aUUqb37ara3z+9/brXAd/4jUChEsLrZn4d/4B/1Z2y7CAtrScYDGJ1dVV8H/f393F0dDTMaY+MVW2AVepQJpMxBUKdTge5s5HXBYLBoGXBstd/b4jImzwVIBCRN/Uv8DudjqO0H6e7ENPY6rT//AKBwLXpYNS/jv3Up4Bv+RbgraWX42vxMTyGW8BLXzrQc4dCIaysrIjv5e7uridz7TVNw+Lioul4vV4Xdz58Pp9YS3B8fIxyuWzrNdPptCnIaLfbnk3HIiJvY4BARJcaNs3I6eOnrdWpruumK8NSaowXGYaBdruNTqczcBrX2R2Es77ru4DP4UvxAG4Dv/3bwIDPH4lEsLS0ZDpuGAZ2dnYcFc2PSzQaFVOHDg4OxM9yIpFAPB43Hc/n86b2uRJN05DJZEzHy+Wy49bEREQMEIjoUl4IELy8gzAt9QeGYeDk5AT7+/vY2trC7du38YUvfAFf/OIX8YUvfAGf//zn8fnPfx63b9/Gzs4OCoUCqtWqOOzrrE9+8vy/H/c44I//uFuLsPC5Pzn9wiOPDHzuiURCvMrebrextbXlyc+H09ShhYUFUzqVk12ARCIhTu7O5XKer+EhIm+ZjktcDiml/sniSw+O9USIrohhAwS/3w+/339uId0rVJZSR6YtQJAWX/0D5iap1Wrh8PAQR0dHl+ak9+pDzl7lVkohGo0iHo8jHo+fW/TmcudnILzhDcDrXw/c/8g85SmnX3zjG4H/+B8H/j5mZ2eh67ppWrCu69je3sb6+rqn3nefz4eFhQVsb2+fO35ycoJyuWzaYfD7/chkMtjbO1+CVyqVkEqlLp3KrZRCNpvFxsbGueP1eh1HR0dIJpNDfDdEdJ1457+kRORZgUBg6ELl/sWNYRiWqSHTlmIkvQ9eqD/odDrI5/O4ffs2Dg8PBy5YNQwDx8fHyOVyeOyxx7Czs4NarYZWC/i2bwNiMeD5zwf+6q+663/TOvYjHzm9/d73Dv4NoTs7QFroNhoN20W94xSPx5FIJEzH8/m8+PNIJpNiILBvlcfVx2oAWz6fv3QniIio50oGCIZhPEX6A+DRSZ8b0bSSFvhOFu1OdiE0TTMVKjcaDc8ucLwYINTrddy5cwfFYtHV9BLDMHB0dIS7d+/i+76vgj//c+DOHQO/8ivAV3yFxYO+7utOb3/Xdw31+r1ZA1Lv/0qlYtpd8IJsNiumDkkBjVJKnI1Qq9VQqVRsvd78/LxpJ0XXdc+2hiUi77mSAQIRuW/cdQjS/b1YjArIAcIkVatVbG5uXpqWpZRCMBhENBpFJBJBOBy2Pf35x398Ee95T/dK/lveksfa2vHFD/iv//X09l/9la3XsKKUwvLysniuhUIBx8eXnMuY9VKH+lWrVbFVazgcFguc7e4C+Hw+pNNp0/Fisci2p0Rky5WsQSAi90kL9lqtJi5k7D7+ogChv7Vq7/5SEeakeWkHoVwuX1iUGgqFkEgkkEgkLFuxdjodNJtNNBoNVKtVnJycnFuYfuxjcXzoQ6c/9+c97xBbW4eIRqPIZDJyrvyrXgW8+tXd2895zsAdjXo0TcPKygo2NjbOnZthGNjd3cWNGzc8VSieSqVQqVRMbVn39/cRi8VMV/zn5+dxdHR07nvTdR0HBwdisNFvdnYWpVLpXJDY6XRQKBTEFqxERGdxB4GIbLEKEOzy+XymBVuz2bS8IjrsjsU4eSVAqNVqlsFBKBTC6uoqbt68iXQ6jWAwaHmOmqbdv4q9srKCBx98ECsrK4jH4zg48OGHfmjl/n3//u8/f//2yckJ7t69K1/pVgr44R8+/fft28N9s+jOy5Dan7bbbWxvb3suJW1xcVFM/Tk4ODDd1+/3Y35+3nT88PDQVmqfUoptT4loYAwQiMgWv99vSuloNptDDUy7qFCZAYIzuq5jZ2dHPJeZmRncuHFDzNu3Q9M0xONxLC+v4O1vf+D+8Q996A7C4fOvZxgGisUiNjY2zAHk2952evtpTxvoXPrF43FxIe3FouVAICCm/lgt+mdmZsQp5HYLlhOJBKLRqOl4Pp+3ecZEdF15KkBQSn2DUuqTvT8AgveOf/LMn2+Y8GkSXVvSAtNJvrfTQuX+xVGz2bQ1NGrcJl2QDHSnCkv55ZlMBgsLC66c49vfDrzvfRp8PuDDH27jK74iZvm8zWYTm5ubKBQKp0GLzwe84AXd25UKYHNK8GXm5ubEIWNeLFqenZ01BdpWi/5e29J+x8fHtn/vpF2Ek5MTsfaBiKjHUwECgAyAZ5350/s/z9ljlydfEtFISFcj+3OqL+JGHYIXC5Wt8vjHpVcn0G9ubg5zc3OuvMYv/ALwIz/Svf3zPw+88IU+ZDIZ3Lp1y7K/vmEYODg4wN27d0+vkP/e753e4Wx3oyEopbC0tGRZtOwkFW7ULlr0V6tV0/FoNGrZJtVOcfxFBc9eK64nIu/wVIBgGMa7DMNQl/x516TPk+i6ikajpsXwycmJ7YWGG52MvJhmJA3nGtfiyzAMMWUkFouJqTeD+OIXgde+tnv7q77qNFAAumkzS0tLWF9ft+yAVK/XsbGx0b3qHYsBK/dqGD71KcClAXi9ouX+n0WvaNlL9QixWMzRoj+TyZh+7xqNBso2d2CktqetVgulUsnBWRPRdeKpAIGIvK1XvHpWu922fVVfmm9wUdrQNAcI41qQVioVU/66pmlYXFx0Ja3o+Bh4+OHu7Wc/G/ijP+rWG/eLRCK4efOm5Y5Fp9PB9vZ2d1H7qU+dfuGVrxz6HHusipZbrZbn6hGkRX+z2RRTogKBAGZnZ03HC4WCrZQ7v98v/lyKxaKnAici8g4GCETkyCjqEKxSQEKhkGkRNS0BwrhqJaSrwLOzs/D7h+9ibRjAl3wJ8I//CCwuAh/4AGCRTQTgtHPO2tqa2GLUMAzs7e3h4Oxn4F3vGrrl6VnxeFxcTFcqFduDxsYhEAhYLtqlWpJ0Om36mbbbbds1FtJnQtd17iIQkYgBAhE5MmwdgjTHwOrx0o5Dq9XyXKFy/5RcYDwBQqPRMAVMPp/PtbqDpz8d2Nrq3v7t3waWl+09LhqN4saNG5a1CYVCAQd//MenB/7LfxnyTM/LZDJi/Uoul3PUdWvU5ubmTIFUp9MRU8Y0TXPUAcnu47mLQEQSBghE5Eg4HDYtiGu1mu1FhrQDcVGAMQ1pRlKAMI5Fl3RFPJlMijsaTr3tbcDf/333djoNPPe5zh7v8/mwtLRkWQdRWFs7/cdP/ET3b10H3vte4NOfHuCMT/UmLfe/D51OB7u7u54pztU0TewyVKlUxM94KpUS254WCgVbr5dKpUwBSbvdxuHhoYOzJqLrgAECETmilDLtAhiGYbtTTCAQMC1SGo2GmFYBTEeAoJQyLUbHsYMgtaq0umrvRKEAvOY1p/+22XZflE6nLeshtn/1V0//8R3fATzuccB3fVf3BIYUDAbFxXetVhMHk02K1awCq7an0vd0dHRkaxdPKWW5C+G1XTkimiwGCETk2LB1CE52EaYhQADMuwhWAY9bWq2WKV0mGAyK75cT7Tbw7/7d6b+3t4FhNyR6E5n7g6ja2WFp738/sLHRvT3k99AzMzMjzkcoFouean1qFchIAWAsFhO/J7u7CMlkkrsIRHQpBghE5NiwdQjS460CDKlQ2Ulr1XGRcslHGSRIC1zpfXXqZ34G+OM/BqJR4LOftV93cJlYLIa1tTX4/X4ENjaw8MgjeOBrvka+s0sBAgAsLi6ainO91vrU6awCqQNSrVazFaQrpcS0L+4iENFZDBCIyLFgMOgoTaifkwBDSmnqdDqe20WQuvaMsiBWChCkAnAn3vAG4M1v7t7+dJx1gQAAIABJREFU9V8HnvrUoZ7OJBwOY319HeHjY8T+5E+gWRXXDvl9nNWrhejXarU8lWpkNatAurIfDAbFgMLuLkIikTAV/3c6Hc9NnSaiyWGAQEQDGWYXwefzmVJhdF23nKcwbErTOIw7QJDeq2F2EP7mb06bCT3zmcB3fufAT3WhQCCAhW/6JuT+6I9w8vSnAwD6r5F3LAauDSoajYqdnQ4PDz0TaFrNKjg4OLBseyq1AJamMfez2kUolUojT40jounAAIGIBjLOOoRhU5rGQZoibKf95KD6gw+fzzfw7INCAXjJS4BGA3jRi4BPfMKNM7Tm8/mw/PSno/g7v4PSd3wH+suX94+OXE8hm5+fN/2MenMZvJKuNjs7K6aqSVf2/X4/ZmZmTMcLhYKt7ycej5s6InEXgYh6GCAQ0UDGXYfQXwRcr9c9lTM9zh0EwzBMV3ql17dD14FMBrh7F3j844F3v3v4omQ7NE3D8s2bKP/cz2HvjW+Ecebn2/yXfxG7+AxDKYXFxUXT8Uaj4ZlFsaZpjq7sz83NmdKSGo0GdxGIaGgMEIhoIE7ThPpFIhFzV5taTbz6qZQyBRROWquOwzgDBOl5B909OHva7343IKS2j4ymaVhZWUHtu78bh9/zPfePN578ZJRKJddrBCKRiHjV/eDgYKS7PU4kk0nT75VhGOJ74cYugt3XIqLrhQECEQ1smF0Eq+Jjq0W/1+sQfD6faZdjVAGCdIV3kB2EH/iB09v/5t8Az3rWMGc1GL/fj5WVFcy96133j3XuRSmFQgHlctnV18tkMqb3ymupRtKV/XK5LH6epF2EZrMptkgd9rWI6PpggEBEA3OSJiS5anUI/QtPXddHkgYlted0Oj15YwP4b//t9N8f+9iwZzW44JlzL73kJee+lsvlXA0ENU3DwsKC6XitVnM9GBlULBYThxFKV/Z9Ph9mZ2dNx+3uIjh5LSK6PhggENHAotGoOKPA7qLYSYARCARMRabNZtNTVzr7iz6B0Qx1s0rDsqte7xYl9xwdAQ4e7r5e+yQAhde//tyXDMPAzs6Oq+9jLBYTJ07n83nP5N9LV/YrlYqYCjU7OyvuXlUqFddfi4iuBwYIRDQwpZRpF8AwDFtFkkB3Qd2fO39R8bHXdxHGNfV5mACh0wFe8Qrgb/8WSKeBO3cAYTDveP3UT92/mXnc40xf7nQ6rg82y2azpkV1p9NBPp937TWGEY1GxbobJ7sIBwcHtnYRnLwWEV0PDBCIaCiJRMJ0zG6AADhb9DtJSZqEcQUIErsBwhveAPzWb3Vvv+99wI0bIzwpO86+P695DVKplHhFu9lsutrZyOfzIZvNmo5XKhXPfKasruxLjQCsdhHspk05eS0iuvoYIBDRUOLxuGlxenx8bDvNyEnxcSQSEV/LK8WloVBIHF7ltkG/349+FPjP/7l7+zu/E/jar3XxpAb1hjec3v7ZnwXQHQImTQoul8u2i2/tSCaT4udvf3/fE5+pSCQinp90ZV/TNMtBa3Z2Xpy8FhFdfQwQiGgomqaJaUZ2C0ulHYRqtSou0KTWqu122zNXOZVSpjoEXdddz2uXCpIvWwR+4QvdoMAwgO//fuC973X1lAb3lrec3j5TLLuwsCDWdORyOVfrTrLZrCmoazQanilYlq7sHx0diZ/5mZkZU8qerutD7SJYvRYRXW0MEIhoaFKakd0rvX6/X1z0W7U7ZR2C8wChUgGe8ASgWASe/nTg7W939XQGd/Yz8sgj576klMLS0pJp8d5ut7G7u+vaFf5gMGg5S8ALg/jC4TDiQpFIoVAwHRt2F8HqtbwySI6IxocBAhENLRaLiak/dotKnQQYXp+HMI4AoT/XHIDlYtYwzg8/e9vbAOHC/GT82I+d3v7JnzR9ORQKiXUCtVrN1UVrOp02XXlvt9ueSa+RruxXq1XxcyXtIrTbbRweHtp6rXQ6bTp2dHTkme5ORDQeDBCIaGg+n2+obkZWhc7SVeJwOCxOYPbKAsZrAcLzn396+4d/GPjqr3b1VIbzjnec3rYY9DYzMyNe1T44OHBtkrbP5xMX4aVSyROtPkOhkPg7Iu0iKKXERf7h4aGtHZFwOCz+LtsNMIjoamCAQESuGCbNKBAImBbWuq6LC0CllGnB6CQYGbVgMGjaTanVaq4WvfZfIQbkAOGznwX+9E+7t0Mh4Jd/2bVTGN7Zq/O/+IsX3nVxcdH0PRuGgd3dXdfSgJLJpOkzaBiGZ9qeSov+4+Nj8XcklUqZhva1223btQhSy9Ryuexqm1ki8jYGCETkinGmGQ0TjIyaUso0mbbT6bi6i6CUMu2i9O+glErAww93bz/0EOChLKyuH/zB09s/9EMX3tXn82FxcdF0vNVqudb6VCmFTCZjOl6tVj1R4xIKhcThbk53EexOV+4vEHcSYBDR9GOAQESu8Pl84rClUaQZRaNRMc3IC0WlwHjqJKRuNb1grNkEbt4EHn20O+fgAx8AhKykyXr/+09v2zi5WCwmFuBWKhXXgsNoNGq7IHgS0um0OLlcCmCSyaRpF0HXddvvlbSLYDfAIKLpxwCBiFwzzNA0J2lGVq1VvZJmNI5OS/1XeA3DuN+O8sd+DOhd7P3gB7sTkz1lZ+f09jvfafth8/PzYo3H/v6+a+kvmUxGTBHzQiF8MBgUdxGk+gCllNidyW5xdzKZNAWhrVbLM79jRDRaDBCIyDXS0LRqtWp78SZdvbVakHg5zSgUCpkKiev1uqs7HNKMgHq9jve857TW4L3v7bY19ZxXvOL09vd+r+2H9VqfSulVbnUcCgaD4pA2L+8iVKtVsZh6ZmbG9F41Gg1bwapSStxFYMtTouuBAQIRucYqzcju1VerRb+U1hCLxUyLn5OTE0+kGSmlxPfBra47gNwt6X/9L+B7vqd7+6d/ujsYzZM+/OHT232L3csEg0HL/Hq3BnpJi/B6ve6Jq+eBQEAMpKVdBE3ThtpFSKVSpt+xer3u6ueYiLyJAQIRuWqYK/vBYFCcRCwV+Ho9zWjUdQj9AcLenh/f933dK76ZjGnumHd88Yuntz/wgYGeYnZ2Vkyxcqtg2e/3Ww5P80IOvlWXISk4npmZEZsH2AmmfD6fuJvCXQSiq48BAhG5Skozuo7djEZdh+Dz+RAMBgEA7TbwvOc9eP9rf/InHixK7nnpS09vv/jFAz2FUkocoHZycuLaz39ubk5Mz/FCABqJREydsgzDQKlUMt03EAiIvyd25xrMzs7aTmkioquDAQIRuUpKM+p0OtcuzSgQCNxfwPc0m020Wi3XXqO3i/Dyl6/eP/bWtzbxpV/q2ku47xOf6P6dSDhOLzorGo2KBbv5fN6Vq/xe30WQOjodHh6Kgbi041CpVGwNF3SS0kREVwcDBCJyHdOMuqRdBDd3OMLhMD796Qj++q+7r/NlX1bDy142+W47lj772dPbA6YXnZXJZEwBYqvVcm3xKu0iNJtNT+xSxWIxUwDabrdRqVRM9w2Hw2JNjLTjIHGS0kREVwMDBCJy3TjTjKSrm15YwAHOujINolAI40d/dBnttsKLXlTB+95319WBbK47WzX9ghcM/XR+v1+8kl4sFl1ZvPp8PnFx7IVdBKsuQ1azCqT3qVQq2fqddJLSRERXAwMEInKdVZqR3YW7kzQjKRjxSppRNBo1tTut1WqupBlVq8ATnhDBwYEfX/IldbzxjXtQCt4OEP7P/+n+vbp68f0cmJ2dNfXrb7fbrrU9nZ2dNf0MvTIPIJlMms6t2WyK6XzRaHSo6chOUpqIaPoxQCCikZAW+XYXI1ZpRtM2NE0pNZJdBMMAXv7y03//8i/vIBLpBk9u1zm4pld7AAC/8zuuPa2machkMqbjpVLJlUJaq10EL3TysWpjajU4bZjpyE5Smoho+jFAIKKRSCQSpvztWq1me9HmJMDwcjejUZzb294G/PZvA34/8Pu/X8T6+vmAwCvf+znf+q2nt5/9bFefOpFImNq+Gobh2iJeGjjmlXkAUhvTk5MTcSdpmOnIwwYYRDRdGCAQ0UhomiZ2mbG7iyA99ujoSEwdsqp58MKVdLfTjH7+54HXvrZ7+xd/EXj+880D0zwZIGxvd/9+ylNcf2qllLiLYLdTz2W8PA/A7/eLvyvSuSmlbO84SJykNBHRdGOAQEQjIy2qyuWyrSuOgUBATB2SFr+apolX6r2Q/jBMmlH/2/R3fwf82I+d/vvVr+4WkPYv2ur1uieCo/s++tHT2//zf47kJaLR6FCdei7j5XkAUn1AtVoVPwPSbkitVrO1G+IkpYmIppvnAgSlVEQp9Ual1OeVUnWl1I5S6p1KqZVJnxsRORMOh8XCSLs5+FYBhpP7eiH9YdA0o5e9DLh9u3v7+Bh4+tNPv7a72x0joJTyZorV61/frTswDOAlLzk9/tSnjuwlh+nUcxkvzwMIBoOmczMMQzw3n89ne8dBYpXSZGcyMxFND08FCEqpMIA/AfAzAOIAPgRgE8DLAPydUuqBCZ4eEQ3AySK/XzweF6+OS/nVkUgEgUDg3LFWq+Xq9OJBDZJmdHICvPvdwJd/efcC/Nmi5D/4A2Bx8fTfnmv1mssB73wn8JVfCYTD3ZZLQPebGaFhO/VcxsvzAJycm3Tf4+NjW+lYVilNbr3HROQNngoQAPw0gGcD+ASAJxiG8e2GYTwLwGsBZAC8c5InR0TOJZPJgesDlFK2FyNKqaGCkVGySjO66Nz+7u+ATgcoFoE3vQl4//u7x1/7WuAbv/H8faUAZCJpRrUa8MpXAmtrwP5+99jZFJy/+RvgGc/ofnMjMOpCWi/PA4hGo6ZCbavWwlY7DnZ/V6wmM7PlKdHV4ZkAQSkVBPBD9/75g4Zh3M9BMAzjFwB8FsBDSqlnTOL8iGgwPp9vqJan0qLfajGSSqXEPHEvXOGVAp1KpWK5cP3rvz69/Rd/0f37cY8D3vxm831H1U7Vrr/9W2B/owb8238L/Pf/DlwUmHzmM8CzngV8/vMjOZdhOvXY4eV5AFa7CBKplsBuSl4oFDIFI05SB4nI+zwTIAB4DoAUgEcNw5AuL/3uvb9fNL5TIiI3DFMfEAqFTFdtra6M+v1+sbDZC7sI0WjU1Ef+ohSoswFC7226cQPoy6K6b5J1CB/5CPCHD/4I8PGPw9Z1+lYLeOtbR3Iuw3bquYzVPAAvLI4TiYTtlLxoNDpUSp5Xd+uIyB1eChC+7N7fn7H4eu/4vxrDuRCRi6TFsa7rI1mMeHnh4uTczgYIQLcgOZ0GrL6VUU5tvsyrvnkPLzXeBQBQF9/11G/+ZrdWYQSG6dRzGas0Ji98xsaZkpdMJk3v8cnJiSe6OhHR8PyX32Vs1u/9vWXx9d7xG2M4FyJyWSqVQj6fP3esXC6brvhLEokE9vf3z6Vx9Iau9QcesVgMfr//XMFls9lErVYz7USMWzKZRKFQOLdzUq1Woev6ubSYUgn4whfOP/b7vx948YvPDySenwdmZrqpRycnCpVKEp/7XB2t1uky/XOfqyGRCGBuDkilgMc/vlsqUCx2OyQJF5cxMwMkk8ATntD9erEIbGx0H2f+noAbv/Ub8HccBiKtFvAbvwH85E86e5wNvU49/bUBxWIRKyvDN8RLJpPI5/PnPo+9xXH/53HcUqmUabfk6OgImUzGtKBPpVI4ODgwfR7b7bYp2OzXay3cH1BUKhXMz88P+V0Q0aR5KUDoJdBaXVLsTWIx76P3UUr9k8WXHnR6UkTkDruLY4nVYqRcLpsGZPWuova3bSyXyxMPEHopUGfTUQzDQKVSOZfbviVcJvm1X+v+6fekJwGf/GR3vMCrXpW98PXX14F//EfgQx8CXvrSi891fh549FHgYx8736VU8jHt43j+xXeR/dmfjSRAALr5+P0BQm9uwbCLeCefx3HrpeSd3S3ppUD17y5c9HmUdkn6pVIp8T1Ip9OmWiAimi5eSjEioivMqj7A7jAzJ0WVUuqE1RTmcbOT1vGlXwocHgJPexpw2Vo2ne5exY/FgGDw4gqAs/e1qmXomZs7ve8l8Rtm/APWOoywRiIYDI50eJ5V8bwX5m6MKyUvEomIqYOcrEw0/by0g9C7hBG1+HpvZXHp/1EMw3iKdPzezsKTnZ8aEbkhlUqZijnL5bLYGaZfb+ja2YFMvSuj/QvBYDCIaDR6rsahV9gsBRrjZDcFambGWTfQ7/5u4Lu/W+Hw8BD7vRaj94RCIdy8efP+vx9++Hz30Yt83ddd3JQIADaflAD+xf653ics4N00OztrKtSuVquupMD0Fsdnc+57i2Opo9Q4SSl5VilQ0uex0WjYTsmzSh2c9HtARMPx0g7C3Xt/r1p8vXd8YwznQkQj0FuMnNVsNq9VsbJVcahbvfRTqZQpf7zRaIz0qu6jqw8N9sDnPc/V8+gnDc9rNBquFdJa7WpNWi8Fqp9VsfIwg8+s5pzYGbpGRN7lpQDhH+79/XSLr/eOf3YM50JEI+BG5xS7Q9esWj6e3YGYFKsUKDc6DmmaJj6/W20+JX//jJejhUtylvoFAufHQ4/IKKdMe3lx7CQFyurzaGe2g9/vH2roGhF5k5cChL8EUAbwoFLqacLXv+Xe338wvlMiIrcNUx/gZOia1ZVRL0y9DQQCYj2GW4v42dlZceE6quDo4Vcvwvfy73X2oJe9DFhYGMHZnDfK+RA+n8+zi+NIJIJQKHTumFV9QC8l7yyrWSOSYeacEJE3eSZAMAyjCeBX7v3zV5VS9//vqZR6DbrzDz5uGMbfTuL8iMgdVovjUSxGrK6ieqFYWaq7KJfLrpyb3+8XF8aj2kVYXwe0t/8S8JDNVKOHHgJ+6ZdGci79wuGwKa3NzTQjq8+YFzhJZRsm7c1q6JobcyeIaDI8EyDc87MAPgXgKwF8QSn1fqXUJwG8FUAewPdN8uSIyB1WKTB2rjhadU6RFmVWU5i9sIsQjUZNV3g7nY5rV5+lAKRSqYwu/SUSAT78YeCVr7RukRQIdL/+kY8A4fBozqOPUmqkuwjS4rjZbHoilU1KgTo5ORFT2eLx+MApecOmDhKR93gqQDAMow7gawD8J3TnIXwzuoPR3gXg6YZhPDa5syMit0iLkWazaauQViklFodaXR2X+rmXSiVPpD9Ii3i7gdJlQqHQSNOYRJEI8I53AJubwJveBLzgBcCzn939+01v6h5/xzvGFhz0jDJAGHUAMgyrFCgpmNY0behi5X5eaS1MRM55KkAAAMMwaoZhvMEwjMcZhhEyDGPJMIyXGYZhNWGZiKaM00V+PyedeuLxuOkKr9WOw7glEglT+ouu664tLqXgqFwu2yo+HcrCQncA2kc/2h39/NGPdv89hpoDyajTjKRC6P52vpPiRkqenc+LVeqgF37PiMg5zwUIRHQ9zMzMiOkP9Xr90sc66dSjlBIXysViceK7CFbn5tZV/lgsZkpjarfbpinTV92or/JbtVP1QpqRVX2A9HsWCoUQ7tvd6c0asYNpRkRXBwMEIpoIv98vpiXYXRw76dQj7Tg4mb8wSqlUCpp2/j/F9XrdtXOzCkC80IpznEZ9ld+ruwhW9QFWwdEwRdfxeFzcqWGxMtH0YYBARBMjLV7tzgNw0qlH0zQxpckLV9J9Pp+4KHPr3JLJpKmou9PpoFAouPL80yISiYiLV7fSrbxahwBYn5u0g5ZMJk0B68nJia1agmGHrhGRdzBAIKKJGbaQ1kmnnmFSmkbNajfEjV0EpRQymYzpeLlc9kQKzLgopUwdrQzDcO09GHWdwzCCwaA4E0H67GuaJv5ODpNmVK1WJ57OR0TOMEAgookaZh6AkwBj2JSmUQoEAuJVXreu8sfjcdMgLADY39935fmnRX9+PQDXAkQvdzMCnO1wDPN9BINBUyDWbrc9kc5HRPYxQCCiiRp2HoCTTj3DpDSNWjqdNu0i1Go1W61f7ZB2EU5OTjyRJz8uowwQAHlh7ZX310maUSwWE3fb7LYs9XKgRET2MEAgookbZh6AVaceKcCw2nHwwuC0YDAo7nAcHBy48vzhcFh8/v39/dG3PfWIUQcIUppRvV73xCwAN9KM7AarVgXbTDMimh4MEIho4oadB2DVqUdakEjBSKlU8sQizmoXwa2r0PPz86YC1Far5Yli7XHQNM1UsN1sNl372SulxFQur6TXjCvNKBAIMM2IaMoxQCCiibtoVoEdyWTSFGC0Wi1xYT1sStMoBQIBscjTrV2EQCAgBkjFYtETxbTjIO0iuFms7eUAwUkr1ng8LhbO2w2mpNdimhHR9GCAQESeIM0DaDQathZXVpOZrQKMYVKaRk3aRajX664trubm5kxX0Q3DuDYFy6NOM+pPzQHgWh3JsEKhkOln32q1xDkFw6YZWdVjeOF3jIguxwCBiDxh2HkAMzMz4sAxafEzbErTKPn9fjHYOTg4cGVxpZRCNps1HT8+PvbELsqojTpA8Pv9ph2qVqvliUJ4wFkh9bBpRtJUZg5NI5oODBCIyDOcTEfu5yTAsEppcmsRPqy5uTlxN8XuRNvLxGIxcfG3v79/5VONQqGQuEPjJinNyCu7CE4W/VI3o+PjY9tF7exmRDS9GCAQkWdYzQOwO6tAGoZWrVbFRa+U0tRsNl1bhA/DahehUCi41nEok8mYvv9Op4Pd3V1PBEmjIhUqt1otVzs5ebkOwSrNSAqSfD7fUEPTmGZENL0YIBCRp0hX9q2mI/cLBoNicaRU5Ovz+Ty/i+Dz+c4d03XdtY5DgUAACwsLpuP1et21AW1eFQgETMfc7GIVjUbFOQJe+FwB4+1m1J9mpOs604yIpgADBCLylHA4bLoC62RWgdUwNGkXYXZ21rQIb7VansjF9/l8SKfTpuOHh4e2giU7ksmkOBuhWCx6JiVmFPp/5oC7AYKmaWL+vVfSt5hmRESXYYBARJ4jLfJLpZKtRUkkEhEDjGncRZiZmTGlg3Q6HeTzeddeI5vNilfU9/b2PDEbYhT6C9QBdwMEQE4zcrvWYVBWaUZSrc+waUYcmkY0nRggEJHnxGIx0wLGajqyZH5+3nSsUqmICyBpF0HXdU9MV1ZKIZPJmI5XKhXX0jR8Ph+WlpZMV4l1Xcfe3p4rr+E10g6CW7syPaPuljQsaeFuVSfhZH5Cv2AwyDQjoinEAIGIPEcpZTnQy+4ugtSPXsqt1zRNTOWx+1qjFo/HxavRuVzOtauwkUhEfA+q1aonAiW3jTrFCPB+gOBkXoM0NK1ardr+/RgmwCCiyWCAQESeJE1HdnJlX9pFqFar4iItlUoN9Vqjls1mTQu0RqPhaq3E3NwcIpGI6fj+/r6rk4a9oL97EwDXU178fr/pM9VoNDyTWhOJREzvQ61WE8/P5/OJaXt2OzNZ1SF45b0gIjMGCETkSUqpoa7sh8Nh2x2NNE0basdi1EKhkGXbU7eufCulsLS0ZLq6bhgGdnZ2rlQ9ghQgjOLn3L+LYBiGZ4ItpZQpIOx0OpapP9Ii324hezAYNA2P03XdUzsqRHQeAwQi8qxUKmUqoG2327bnIljtIkiLoJmZmaFea9TS6bRp8d5ut10tWLZqfdpsNrG9ve2JYMkN0pXr/h0aN0xjmpHVrsCwsx3YzYhoujBAICLPstpFODw8tHVFOxQKiQsTaRdh2NcaNZ/PJxYsl8tlV1uSJhIJcSJ1rVa7MkPUxvU9eD1AcDLxORAImBoHNJtNtFotW6/FNCOi6cIAgYg8LZlMDr2LIPVxl65+Dvtao5ZMJsU6gVwu5+rV/Ww2Ky5uq9Uq9vf3XXsdL7mOOwihUMhUJ1Gv1y0D4mF2EazSjLySckVE5zFAICJPU0qJqUJ2r+wHg0Hx6qXU0WjY1xo1pRQWFhZMi9lWq+Xq9GNN07CysiLORyiVSq5Nc56UcaUY+Xw+03vYbDY9ddXcyaLfSUqSxElrVSKaLAYIROR5iURCHBhmd6GaTqdNC8BarSamUwz7WqMWCoXEgurDw0NXe8v7/X6srq6KLUHz+TwqlYprrzVu0swDqXDZDf2fJcMwXJ+5MAwni/5IJCLuxtkNeJy0ViWiyWKAQESeZ3Vlv1Qq2VpsBYNBJJNJ03EntQh2X2sc0um0KV0DcHc2AtB931ZXV8XF897e3tQu7qSfo7Rb4gbpee3m7Y+DkzoEn89nSptqt9u204TC4bDYWvWqFL8TXSUMEIhoKsTjcdOi2I1dBGlgUyKREF/LzTSeYfRSjfo1Gg3XdzrC4bA4abnX/tRLOfV2SQv0/lx8t3g9QPD7/abPeqvVQrPZFO8/TB2CUkqcp8CpykTewwCBiKbCsLsIgUBA7M5jtYsgvVa5XPZMUWUkEsHs7Kzp+MHBgevnGI/HxYCk0+lge3vbM++JXdIC/bruIADjrUMY9vFENB4MEIhoasTjcXH4lLTIl0i7CPV6XezHHo/HLScLe8X8/LxpAWoYBvb29lwvhE2lUmLQpOs67t69OzWLPGlYmc/nG1sNAgDLq/OT4iRAkNKETk5ObKcJOUlpIqLJYYBARFPF6sq+nauyfr9fnEh8cHAgLqiz2azp2MnJiZiWNAmapolX9uv1+kjSodLptLgL0+l0sLW1NRWFy/V63fSzlgJBt0zLDkJ/4HxycmLZ7WmYNKFgMGh6TxqNhmfqe4ioiwECEU2VWCxmWtA52UWYm5szXQFtNBri4jYcDovFzfl83jOtKmOxmHiOxWJxJFf1FxYWxHaVhmFgd3fXM92erEgL2VEGCJqmmeobvBYgaJpmeg8uKj4edqrysI8notFjgEBEU0faRahUKrZSN6x2EQqFgpgmkclkTAFFs9lEqVRycMajlc1mxSvVu7u7rs9vUEpheXlZ3EkAusGT292U3CQtREcZIADmXYR2u+25zj3Se2AVIAxbR8AAgcj7GCAQ0dSJRqNimoOTXYT+/v66rotXv/1+v2UxsBeGpwHdHHqp05Cu69jb23P99ZQe+NKNAAAgAElEQVRSWFxcFNvBAt3C8Z2dHc8tglutlinfXdM0ceKxm6QOSV757PQ4mfocDAYdTWDux3kIRN7HAIGIppLVLoKdjjo+n09c3BaLRTH9Y25uzrQgarfbnml7CnSvAEsD1KrV6sh2O+bn58XJzr3X3dra8tRCWEoji8fjI5mifJZUAO2l9wVwFiAAwy3ypXkKuq57rnib6DpjgEBEUykSiYiLFLu7CDMzM+KU23w+b7qvpmnIZDKm415qewp0i4ilVJF8Pj+y85yZmcHy8rK4CK7VatjY2PBEn3vDMFAul03HpfoNt0nTqL0WIPj9frF42CpVbBR1CNxFIPIOBghENLWkXYSjoyNbw7uUUmKXoqOjI3FBm0gkxBaruVzOwRmPllIKS0tLpsV6p9PB7u7uyOoC4vE41tbWxIVwq9XC3bt3J17YXSqVTLtDfr9fXKi6bRoCBACmgWmGYVj+Lknvm5NAkHUIRN7GAIGIplY4HBY76ki7AJJYLCbuQuzv75sWs1YBRa1W81R7z0AgYDlleZQzHMLhMNbX18W+/0A3fevu3bsT2XFpt9viztLMzMzI04sAOcXIi0XcUpqR1c/L7/ebftbNZtN23UkkErHdWpWIxo8BAhFNNWkXwcmsgkwmY3t4WiQSEbv35PN5TxXkJpNJ8TxLpZKYZuOWYDCItbU1y6Lfer2OjY0NFAqFsS0Ee4Pj+q/YWxWfj4IUIHjp89LjtA7B6f3P0jTNtIvQ6XRsP56IRssTAYJSKqaU+h6l1NuVUp9SSjWUUoZS6pFJnxsReVsoFBpqVkEoFHK06J+fnzct+HRdt137MC7ZbFa8mp/L5UZaE+D3+7G+vm7Z4ajXber27duoVCojDxSKxaIYLEo/x1FhgCBjHQKRd3kiQADweAD/A8APAXgmAHmPmohIMOysgvn5eUdtT6Vdi8PDQ091YdE0TSweNgwDOzs7I51cq5TC/Pw81tfXxfkMQLc2YXd3F3fv3h1Z7vnBwYHYacpqAN6oTEuA4PP5HKUNOUlJkrAOgci7vBIgHAH4DQCvAvAMAG+Y7OkQ0TTx+/1ii0+7swouansqLfqtOiCNMsd/EKFQSKxH0HUdOzs7I796H4lEcPPmTcuhakD3ivPm5iY2NjZc21HodDrY29sTgwOfz4fl5eWx1B70TFNevVSobLXoD4VCYnqek9fqD8ydzFMgotHxRIBgGMajhmG8wjCMdxiG8RkA3ppDT0SeNzs7O9SsAidtT60Klo+Pjz1VsAx06xGkXPtarTaWgEbTNCwuLmJ1ddVyNwHoLgx3d3fx2GOPoVAooF6vO15YG4aBSqWCO3fuiLUWvSnQF53HKEjfxzgDFCecpA1pmibuONhd4CulTE0CDMPwRFtcouvOEwECEdGwhp1VYLXor1arYl50LBYTOyjt7++PNH1nEJlMRkznGHXR8lmxWAw3b968NPe/V8+xsbGBxx57DHt7eyiXy6jVaqZUF8Mw7k9HzuVyePTRR7G7uysOu1NKYWFhYSxtTe24CgHCIPfvJ83tYKEy0eSZ578TEU2pRCKBw8PDcwuM3i7A6urqpY/vLfr7i1r39/dx8+ZN06JuYWEBJycn5xau7XYb+XweS0tLQ3437uldOd/Y2DAtnnO5HILBoLhQc5umaUin05iZmcHBwQFKpdKFuwS6rqNcLp8LYjRNg1IKSim0221buwy9egyppe04XNUdBMCcktS7v933etg6BiIaDe4gENGVcVHqj93uKNls1rR4azabODw8NN3X7/eLuxaVSsV2m9Vxscq9NwwD29vbYy2w9vl8yGazuHnzJmZnZx11E+p0Omi329B13VZwEAwGsb6+PrHgAJiuAMFp2tCwC/xh6xiIaDSuZICglPon6Q+AByd9bkQ0WpFIBIlEwnRcGn4mCQQClgXPUupQKpUS01ZyuZznii3D4TAWFxdNx9vtNra2tsaeGhUMBpHNZvHggw9atmUdlKZpmJ+fx82bN8Wr3OM0TQECIC/6rQLIcDg81AJfKWV6PV3XxTQxIhofV1KMlFK/B+BJDh/2UsMwPu3G6xMRnZXJZFCtVs8tzHptT+0Mx5qbm0OlUjm3SOl0Otjf38fy8vK5+/Zy2+/cuXPu9XRdR6FQELsITVIymUS9XjftiLRaLWxvb2NtbW1s8wF6NE3D7OwsZmdnUa/XcXx8jGq1OtCV5HA4jEQigVQqZeqQMynTFiBIgVqr1RLT0JRSCIVC535WrVYLuq6bmgZYCYVCpsLkRqMx9mJyIjrlVg3CLQBPdPiYkVWKGYbxFOn4vV2EJ4/qdYnIG3q7AP3DywqFAhKJxKULl17B887OzrnjR0dHqFarpuLkYDCI+fl5U8ejUqmERCLhmcLYnkwmA13XTdOi6/U6dnZ2sLKyMrEFbDgcRjgcRjqdhq7rqNfraDabaDQa53ryG4YBpRQCgQCCwSCCwSBisZgnF5XSTpKXAwTpPbzoin5/gAB0F/h2AwSrugepCQARjYcrAYJhGE9z43mIiNwyNzeHcrl8Lm2m0+mgUCiIaTb9egv7/sFNuVwOkUjEdHV6dnYWlUrFlH+dy+Vw48aNsV+Vv4hSCouLi9B13XTlttcRyM57NGp+v/9KLBKl1C0vBjI9VjsIVsLhsKkb1rCFyqxDIJos7/wfi4jIRRe1PbXbZ31hYcF0pbeXOtSvt+iWCpz7dzK8QNM0rKysiIvBcrlse34EXU5aXHs5QJDO7aIi9mEX+MFg0BRAM0AgmiwGCER0ZSWTSTFv2m7Bci91qF+pVDLtLADdhZJU49DfetUrfD4fVldXxVSQXhtSGl5/gKCU8kx9hMTn85kW7JelGA1bqNxfSN5ut8faWYuIzmOAQERXmrQLUK/XbU88np2dFa+Q5nI50+AuAEin0+JE5lwu53gy8DgEAgGsrq6KKVC5XG5sg9Susv4UI7/f7+kaBMCcZqTruvh5B+QFvq7rjrpicR4Ckbd4JkBQSv2eUuqTSqlPAnj1vcOv6B271ymJiMiRUCiEVCplOp7P5221IXWaOqRpmti5SOoc5BWhUMiyMLk3yZgG0263TQtrL6cX9QxSqOzk/v1Yh0DkLZ4JEAD8awDPuvdn7d6xlTPH/vWEzouIptz8/LwppaPdbtuuDQiFQo5Sh6LRKGZmZkzHC4WCZ9MmotGoZWEyg4TBSYtku919JslpgOD0/v0YIBB5i2cCBMMwbhqGoS74c3PS50hE08nn81nWEthNY7BKHdrb2xNTh+bn500LwYvu7wXJZJJBgsukRe5V3EEYNkAIBAKmIL5er3v2d4XoqvNMgEBENEqpVMp0ldLJgt0qdajRaKBYLJqO+3w+8f61Wk28v1ekUikGCS6SOmZJhfNe47TVqXR/J7tlUh1Dp9PhRGWiCWGAQETXglIK2WzWdNxJbYBV6tDBwYG4GIrH40gkEuL97bZanYRUKmU5AZpBgjPSz1lKp/Eap61Oh91BAJhmROQlDBCI6NqIRCJiwbKT2oBMJuModSibzYr3393dtewK4wUzMzMXBgle3gXxCl3XTYvkUCjk6RanPVKnpYsW/D6fz/R9MUAgml4MEIjoWrFa4OdyOVuPt0o1qtVq4pV1v98vpuy0Wi3brzkpFwUJ+Xze9jyJ62pa04uA7o5b/65Aq9W68Ofdf/+LWqNKGCAQeQcDBCK6VqxqA05OTmynzsTjcSSTSdPxfD4v9n6PxWJiF6RKpWJ7HsOkXBQkHB4eYnd3l0GChWkOEADzgt8wjAtbA7NQmejqYIBARNeOVW2A1QJfkslkTIuZTqdjuSuQyWTEXvG5XM7zhZgzMzPiLAgAODo6wubmpq2ZEteJYRg4OjoyHZ+mAEFKhRplgACYdxEMw/D87wfRVcQAgYiupWw2K85GsJv24/f7xaLnarUq7goopbC8vGyaWNzpdKbiKnwqlcLy8rIYJNRqNdy9e5cLuTNOTk5MwWYwGJyKFqc9kwgQnHZPIqLRYIBARNeS3+9HJpMxHa9Wq+KVX0kymUQsFjMd39/fF3cigsGgGFTUajXbQ9smKR6PY21tTVw4NptN3L17lznj90hBopSW5mXSz/mimoJhW50C7gQZRDQ8BghEdG2lUinLBb7dlJmFhQXTrkC73bbcFUilUmJ6U7FY9HTr055IJIL19XVxIafrOjY3Nz1fVzFqnU4H1WrVdPwqBAiT2EHw6vRxoquMAQIRXWvSAl/XdeTzeVuPDwQC4pTmk5MTy/kKCwsLlq1PpyGXPxgMYn19Xew600uZyuVynk+bGpWjoyPTlfZoNDpV6UUATL8XwMUBgtPWqBLuIBB5AwMEIrrWrBb45XIZx8fHtp5jZmZG3IkoFApiyo3P58PS0pLp+DS0Pu3x+/1YW1sTv28AKJVK17IuwTAMlEol03Fp/obXOd1BGKQ1aj8GCETewACBiK69mZkZsbtMLpez1cddKYXFxUVHA9Gi0SjS6bTp+NHR0dRMKtY0DSsrK+J0aaDbonJjY8N2oHUVHB0dmYJCTdMQj8cndEaDc1qDAMitUe12BgOsgwwiGi8GCER07SmlsLCwIKZHFAoFW89hNRCt2Wxif39ffEw6nRbTdPb396cm77r33lm1QW2329ja2kKhULjyKUeGYYifl1QqJabreJ10zk4DBACOAgTpOTqdjuPnIKLhTN9/sYiIRiAUCmFubs50/PDw0HbxsNVAtHK5bNn6dGlpSWx9urOz42gK7aSlUincuHFDLDIFgIODA2xubk5N4DOIw8ND09VuTdPEnaJpMEiA4DQtScI0I6LJY4BARHRPOp22HGZm9+q31UC0/f19cZETDAbFScWNRgN7e3u2XtMrQqEQ1tfXLdNparUaNjY2UCqVrtxuQrvdRrFYNB1Pp9PionkaSDtCDBCIrgcGCERE9/TSZfo1Gg1x8Wf1HEtLS6bF1UWtT5PJpNgC8+joyPbreoXP58Py8jIymYzlAjOXy2Fra+vK7CZYdaDy+/2W9RnTQNpBuCywcyNAYKtTosljgEBEdEYkEhHThA4ODtBoNGw9RygUshyIZrXgX1hYEHce8vn81BX5KqUwNzeH1dVVU+F2z8nJCe7cuYNisTj1uwkHBwfiz2h+fn4qaw96lFKmIG+QHQSnqXLcQSCavOn9LxcR0YjMz8+L3VicpBrNzMyIqTYHBwdiTYOmaVheXhYXWLu7u1N5BTUajeLmzZviYDig+57m8/mp7nRUrVbFKdiRSGTqBqNJpPoYJ/cHmGJENI0YIBAR9dE0TUw1qtVq4mLQykWtT6VFUzAYFOcjtNvtqSta7umlHFkFP0A3hWtrawtbW1u2d2m8oNFoYHd313Tc7/djeXlZTLG66txIMfL5fKbnYYBANF4MEIiIBLFYTLwCXCwWbXc1GmQgWiwWEwe3TWPR8lmJROLC3QQAOD4+xp07d7C7u+v5BeHJyQk2NzdNQVuvBsUqtWraXRb0uBEgAOZdBF3XpzJAJppWDBCIiCxks1lHOwCSaDQqtk+9aCBaOp0WF9LTWLR8Vu/K+srKyoUL6Eqlgtu3byOfz3uy/32lUsHW1pb4GchkMohGoxM4q9FwWh8ySGtUCdOMiCaLAQIRkYVBdgAk8/PzjgeiLS4uikXLhUJhavP1e+LxOG7evInZ2VnLK9KGYaBYLOKxxx7D7u6uaTrxJBiGgYODA8tuVIlEQixwn2b93+dlOwhKKcd1CxIGCESTxQCBiOgC0WhUHHR10Q5Av0EGolkVLfd2MKZ9seTz+ZDNZnHr1q0Li3kNw0ClUsHGxgbu3r2LSqUyka5HjUYDm5ublpO1k8mkGExOM8MwHAcIgPPCZglbnRJNFgMEIqJLpNNpxzsA/YLBoNj6tNFoWO5GXFS0vL29fSVysgOBAJaWlnDjxo1LU3NqtRp2d3fx2GOPIZ/Po1arjTxYaLVa2Nvbw8bGhmXtydzcHBYXF69cUbL03tr5HvvvM8jPSNpB8GK6GdFVxQCBiOgSF+0AWKWbSFKplFhbUKlULGsLrmrRcr9wOIy1tTWsrq6KqVVn6bqOYrGIu3fv4tFHH8Xe3h6Ojo5cC5g6nQ4qlQq2t7dx+/ZtlMtly8XywsKC5VC4aTdogODGDoJbxc5ENJir2WaBiMhlwWAQCwsLpraW9XodhUIBmUzG1vMsLi6i0WiYdh4KhQJCoRBisZjpMel0Go1GA0dHR+eO94qWpSLoaRWLxRCNRnF8fIxSqXRpvUW73Ua5XEa5XIZSCuFwGKFQCMFg8P7fFxVEG4YBXdfRbDbRarVwfHyM4+NjWxODFxcXxVkXV9kgAUIvVclJEMUAgWiyGCAQEdmUTCZxfHyMSqVy7nixWEQ0GhUX9/00TcPKygo2NjbOXVnt1RbcuHFDTK9YXFxEs9k0zQnI5/Pw+/1XYihXj1IK8Xgc8XgczWYTh4eHqFQql16JNgwDtVrNlAp0tq9+bzqwUgrtdhutVstxCkwqlUImk7Gc63BVuLWDAHR3EZy8X25MZCaiwTHFiIjIgWw2Ky7g9/b2bF/hHKS24KJJy3t7ezg5ObH12tOmt3PzwAMPIJvNisWrl2m322g2m/cDrHq9jlqthmaz6Sg4iEQiWF9fx+Li4pUPDgD3ahAA54t7qRsSdxCIxocBAhGRA73Wp/2LIF3XHdUExONxy9qCy4qWpSLQ7e3tqZpC7JTP58Ps7Cxu3bqFmzdvYn5+HpFIZOSv29vNWF1dxfr6+lhe0ysGDRAkgzyuPwhjgEA0PkwxIiJyKBKJIJ1Om1peVqtVlEolzMzM2Hqeubk51Ot1VKvVc8crlQrC4bDYUz8WiyGbzZqCiE6ng62tLayvr4s7HFdJKBRCKBRCOp2Grus4Pj5GtVpFrVZzZRGplEIsFkMikUA8HhdTZq6DQQMEtwILaQfBaS0DEQ2GAQIR0QDm5uZwfHxsynff399HJBK5tBMPcNodaWNjw1S0nM/nEQqFxNafMzMz0HUdBwcH547run4/SLgOKTBAdzpzKpVCKpUC0H0PekXgvb97dQZn/wDd99/v9yMYDCIQCCAYDCIYDCIcDl+b9+8iUlrQOAMEqzoE/myIRo8BAhHRAM4u7s9etT5bbGy3oNOqaHlnZ8eyaHl+fh66rpuGtTWbTWxvb2N1dfVaXvn2+/3w+/2XFoyfDRJIJs0dsLM4H2WA0G63GSAQjcH1+78HEZFLAoEAFhYWTMcbjQby+bzt5xl0INrCwoK4EK7Vatjb25vIxOFp0etkRNakad120tdGvYNARKPHAIGIaAiJROJ+estZh4eHptqCiwxStKyUwvLysjjl+ejoCPv7+7Zfn6iftIMwSIAwaCBm1S6ViEaPAQIR0ZCs2m/u7e2Jiywrc3Nz4uCtSqWCw8ND8TG9FCVp4VYqlSwnNBNdRtpBuGjoXI9bAYIb7VKJaDAMEIiIhqRpmth+tN1uY2dnx3aqT6+uQQo28vm85awDv9+P1dVVMSUjn8+bBrsR2eFWihF3EIimDwMEIiIXhMNhMUWoVqs5SvXp7Qj0L456Rcv93Y56gsGg+Digu5NxfHxs+xyIAHOKkd/vH6iLkZsBAutqiMaDAQIRkUtmZ2fFouFSqWTqNnSRi4qWt7a2LNOWIpGI5SC1nZ0dU0tWIiudTsc0U8LufA3uIBBNP08ECEqpL1FK/bhS6k+VUgWlVEsptaeU+qBS6rmTPj8iIjt6KULSQiqXyzlaoFsVLbdarQs7G8XjcbGzUm+QWr1et30OdH0NWn8AMEAgugo8ESAA+BiAnwPw5QD+DsAHAeQBvBjAx5VS/88Ez42IyDafz3dhipDTouVEImE6Xq/XL6xtSKVSYnDR6XSwubnJIIEuNWj9AcAiZaKrwCsBwr8AeCmAjGEYLzAM49sNw3gqgFcBUAB+Xin15ImeIRGRTaFQSLyKr+v6QEXL0jTl4+Nj7O3tWT42nU6L7Ve5k0B2DNriFGANAtFV4IkAwTCMrzUM492GYdT7jr8DwEcB+AB860ROjohoAMlkEnNzc6bjTouWe7MOQqGQ6WuVSuXCgWwLCwtikNCrZWCQQFYGTTGSrvBzIB3R9PFEgHCJf7j39/JEz4KIyKH5+Xnx6r/TouVe2pK0QCsWi5YzEpRSDBJoII1Gw3TMzg6CtPMgtd+1w62JzETk3DQECA/c+9t6L52IyIN6V//dKFoOBAKWsw729/dxdHRkeQ4MEsgJwzBMn01N08T5HP2GqV2QzqMfAwSi8fB0gKCUehDAN9775+9P8lyIiAbhZtFyKBTC8vKyuEja3d21DDh6QUIymTR9jUEC9Ws2m6ZUoXA4bGtxPkztQj8GCEST49kAQSnlB/AuACEA7zcM428dPPafpD8AHhzR6RIRWXKraBkAotGoOCPBMAxsb2+LqSFAd2G1uLjIIIEuJU3sjkQith7LHQSiq8FeU+NLKKV+D8CTHD7spYZhfPqCr/8ygK8C8BiAVw96bkREXpBMJlGv1031Ar2iZSmAsJJIJJDNZk3Fzu12G9vb21hfXxfrFXpBAtAtcO5/7NbWFlZXVxEOh22fC1090k7UMAGC3fkJ/RggEE2OKwECgFsAnujwMebKvXuUUj8F4AcA5AB8nWEYRSdPbBjGUyye958AsF0qEU1EJpNBo9EwXaEtlUoIh8NinYCV2dlZ6LqOYvH8fx5brRa2trawtrYm1iswSKDL9AcISinbAQJTjIiuBldSjAzDeJphGMrhnz+Tnksp9SoAPwugDOCFhmF80Y1zJCKaNDeLloFulyQpZajRaFyYumQn3cjpudDV0Gq1TIv8UCgkziSwevxZmqaxixHRFPJUDYJS6jsA/CqAEwDfYBjG30/4lIiIXOXz+bC8vOxK0XJvoS+1Uj05OcHu7u7AQcLm5qZlZyS6uoZJLzIMw/T5HTS9qPd8RDQZngkQlFJfD+B/ANABvNgwjL+c8CkREY1EOBx2rWj5okFqR0dHAwcJvYDFasYCXU3DBAi6rps+a4OmFwHcQSCaJE8ECEqp5wD4XQAKwLcbhvHRCZ8SEdFIJZNJzM7Omo7XajXs7Tkb++Lz+bC6uiouxoYJEoDujIV8Ps+rudfEsAFCPwYIRNPJrSLlYf0hgAiA2wC+WSn1zcJ9/j/DMH59vKdFRDQ6VkXLlUoFfr8fmUzG9nP5/X6srq7i7t27aLfb577WSxVaWloSF1i9IMHv95uKnoHutGZd17G4uMgF2hWm67qpTW4gELCdJuRmByMr/PwRjYdXAoSZe3/fuvfHCgMEIroyeulBGxsbpsVVsViE3+8XdxmsBINBrK2tYXNzc6AgIZPJwO/3m9qnAt2gRdd1LC8vD1x0St7W39UKgFjfYsXNGQgAdxCIJskTKUY2ux5976TPk4jIbb1Jy9Kie39/33GhcCgUsmxxelm6EdBtn2o1rfnk5ASbm5uOCqlpepTLZdOxRCJh+/HNZtN0jAEC0XTyRIBARHSdhUIhy0X57u6u45ajlwUJe3t7FwYJiUTC8vGNRgMbGxuWE5tpOtXrddMC3+/3O9pBkD6nwWBw4HNigEA0OQwQiIg8IBqNYmlpyXTcMAxsb287XpBfFCRUKpVLg4RIJIL19XXxCrCu69jc3DTVTtD0knYPksmk7QW5ruumFKNQKDRUOlrn/2/vzoNb68/6gH8f6WjfbcmWrWv75n1p8xJKGkhK00BJWRogDUtamALN1rKmGYYZQugwbwNpy2SApkyalkwKlCQkaaalkBaGNqEDBAiUoVPghRBo4H2vV8mL9n3/9Y+jc15f60iWrOXI9vczo9H1kS397tW1fZ7ze5Z+f+gYAwSi5WCAQES0IkKhEDY2NoaO93o9nJycTJ3aM2uQ4Ha7sbu7a9lC1RioZpW3TreLUsoylW1UZysrs3Q/GuVqHQ0A1r8QLQkDBCKiFRKLxbC2tjZ0vNPp4Pj42PKkaRyPx4MHDx7cOEjQNA27u7sIBAJDjymlkMlkkM1m2Qb1FqtWq0P/r7xer2VgOMoiAgSrgHjeXZGIyBoDBCKiFROPxy2v3rZarakHqQH6yd4sQYLD4UAqlRp5RTmXy+H4+JjFy7eU1S7QNLsHwGIChKspS5qmMcWIaEkYIBARrRhjLoFVgWi9Xr/2hN7KrEGCiGBrawvr6+uWj9frdRwcHExdUE326na7qNVqjx0TkakChH6/P1Qjo2nazB2Mru5qcPeAaHkYIBARrSBjRoJVmke5XEY2m536OWcNEgB9d2Nzc9PySq5RvFwoFKZeG9mjXC4PveeBQGCqXP9GozH0HPPePQAYIBAtEwMEIqIV5XQ68eDBA8srsfl8/kYn4tcFCZPUOUSjUezs7FiesCmlcH5+jnQ6bdmFhlZHr9eznJwdiUSmep5mszl0bBH1B7PsSBDRdBggEBGtME3TRp7Q32SQGjA+SJh0GJrP58Pe3t7IPvmVSgUHBweWw7NoNRQKBcs0HquC9HFYoEx09zBAICJacW63G6lUauQgtZvMIxgXJLRaLRweHl47e8EIXqy6LgH6ZN2Dg4MbBTG0WN1u13IHKh6PT1UIrJQaChAcDsdUHZCsMMWIyF4MEIiIbgGfz4ft7e2h4zcdpAboQcLOzo5l6kan05loGJqIIJFIIJVKweEY/pXS7/eRTqdxfn7OVqgrJJ/PD6WAud3uqbsXtVqtoefx+XwzdxtiihGRvRggEBHdEsFgEJubm0PH+/0+jo+Pb5TO4/F4rh2GNskOQDAYxN7e3sgrx4VCAUdHR5ZXhmm5Op0OisXi0PFpdw8AfYbCVbOmFwFMMSKyGwMEIqJbJBqNWrYaNToI3SRI0DQNOzs7lvUESimk0+mJCqKNycujrkI3Gg3s7++jVCpNvUaaH6vBdl6vF6FQaKrnUUpZzlCYtobBClOMiOzFAIGI6JYZNUhtliDB6Jg06uT+/Px8ojQhh8OBra2tka1Q+/0+Tk9PcXJywiZ2IcEAACAASURBVMFqNqhWq5Yn9YlEYurnajQaQyfybrcbXq/3xusD9MCDQ9KI7MUAgYjoFkomkwgGg0PHZwkSjAFto4qOC4UCMpnMRLUE0WgUu7u7I/PGq9Uq9vf3WcC8RL1eD2dnZ0PHA4HAyG5U48xjArOVTqczVNcwa9EzEU2HAQIR0S1kDFJbRJCQSCSwsbFh+XilUploVgKgp63s7e1ZrhHQT1jT6TTS6TR3E5bg4uJi6N9ZREa+1+MopSzrD6ZNU7Ji9f/W7XbP/LxENDkGCEREt9SiggQAiMVi2N7etkzrMGYlTFJw7HQ6kUqlkEwmLbscAXrQwdqExapWq5b/vvF4/EYn37VabShI9Pl8czmRt+rIxR0EouVigEBEdIstMkgIhULY2dkZOyvBakiWlUgkgocPH44sYO31ejg9PZ1pvWSt3W4jk8kMHfd6vYjFYjd6zkWlFwEMEIhWAQMEIqJbbpFBgs/nG1lLYDy3VctMKy6XC6lUCpubmyN3E+r1Og4ODpDP5zk3YQ76/T5OTk6GcvqNepObFP72er2h9CIRmUt6EWAdIDDFiGi5GCAQEd0BiwwSjPalVt1plFI4OztDJpMZOgkdtc5oNIq9vb2RhbH9fh8XFxc4ODiwzHOnySilkMlkLN/3RCJx46vyxWJxKHgLBAKWO03Tsupg5Ha7RwaURLQY/I4jIrojFhkkGLMSRqUIlctlHB4eTvz8brcbDx48QDKZHHli2Wq1cHJygqOjo4lTmUhnBG5WAVY4HL5xapFSynLHaF7pRc1mcyj44O4B0fIxQCAiukMWGSQ4HA6kUqmRbVBbrRYODg4mbl0qImZtwrj0lHq9jsPDQ6TTadYnTOji4sKyKNnj8VhO455UuVwe6oTkcrlGdqqallUgOI/JzEQ0HQYIRER3jBEkWF3tnzVIMNqgbm9vW6Z99Pt9pNPpiYaqGTRNw/b2Nra3t8dOyzW6HZ2fn7Mt6hgXFxeWk6+dTufI920SSink8/mh47FYbG5DzBggEK0GBghERHeQiCCVSi0kSAD0Dkd7e3sj89gLhQKOjo6mOpEPhUJ4+PAh1tfXR55wKqVQKBTw6NEj5HK5ieoe7guj5sDqJN7hcODBgwczpevUarWh/zNOpxORSOTGz3mZUmooQBCRmSczE9H0GCAQEd1Riw4SjOLlUfnnjUYDBwcHqNfrEz+n0+lEPB7HE088MfbEs9/vI5vN4tGjRyiVSve+41Gv18Px8bFl+1EjOJjlRFsphYuLi6Hj0Wh0bgXEnU5naLaC1+ud2+4EEU2OAQIR0R12XZBweHiIZrN54+d3OBzY2trC5uam5Ylct9vF8fGx5VXtcTRNQzKZHDs7wXj+09NTPHr0CPl8fqIJz3eNMZPCKhAz0s1mTdMplUpDwaTD4UA0Gp3peS9jehHR6mCAQER0x40LEnq9Ho6OjmZuJxqNRrGzs2M5L8G4+nxycjL1CbzH48GDBw+ws7Mz9gp4p9PBxcUFnn32WZyenlr20r+LCoUCDg4OLHeCjJ2DcQHWJPr9PnK53NDxWCw2tmZkWlYBDgMEInswQCAiugfGBQlGYbFV15tp+Hw+7O3tjTwhrVarU6ccGfx+P3Z3d7G9vW0ZhBiUUiiVStjf38fh4SEqlcqdTD8ydmZGFYNrmobd3d2Rsyamkc/nh2pJnE7nyG5WN6GUQq1WGzrOAIHIHvML/YmIaKUZQUI6nR7aMVBK4fT0FJ1OB/F4/Mav4XQ6kUqlkMvlLK86dzodHB0dIRaLIR6PT5W/bkzrDQaDKBaLyOVyY3ckGo0GGo0GNE1DNBpFNBqdyzAvOxlF2uMKtI1dl3lc3W+325bpYdO+d9dpNptD76XP57v17xfRbcUAgYjoHjFy0s/Pzy0HXuVyOXS73ZE1BZO+Rjweh8/nQyaTsTyJLxQKqNVqSCaTU18lFhHEYjGEw2GUSiUUi8Wh6buXdbtdZLNZ5HI5hMNhBINB+P3+WzWdVymFSqWCbDY79u8ajUaRSCTm8nczgkarwWXz6lxksEpxm9dsBSKaHgMEIqJ7RkSwubkJl8tl2ZmmVCqh2+3O1DMfAAKBAPb29pBOpy0Lodvt9mO7CdMGJEaaSywWQ61WQ6FQGJu+ZKQflUolOBwO+P1+BINBBAKBuebSz1Ov10OpVEKhUBjbMtbpdGJzc3PswLlpFYtFy8LhRCIx985CVulFs9ZOENHNreZPRCIiWri1tTVommZ5lbhWq+Ho6AipVGqmk2eXy4Xd3V3kcjnk8/mh1zGGb9VqNWxubt4o51xEEAwGEQwG0Wq1UCgUUKlUxs5I6Pf7qFar5pVrn8+HQCCAYDA4crbDshjzACqVCsrl8rWzHgKBAJLJ5FyDnHa7jWw2O3Tc2IGZp06nM1RU7nK5bH8fiO4zBghERPdYOByGpmk4OTkZOhFtNps4PDycecCWkXIUDAaRyWQsO+4YrTpvUptwmcfjQTKZRCKRmCj9yGDUK2SzWbhcLgSDQXi9Xng8Hrjd7oX34u/1emg2m6jVaqhUKhMNmHO5XEgkEnPdNQCeH7h29f+DpmnY2NiY62sBTC8iWkUMEIiI7jmjQ9Dx8fHQiWmn08Hh4SFSqdTMHWW8Xi8ePnyIbDY7ci5CoVBAtVrF5ubmTCkm06YfXdbpdFAoFMyPRcS8ou12u837mwYO3W4XnU4H7XYbrVYL9Xod7XZ74m5LDocD6+vrcx1SdtnZ2ZllStjGxsZCioathrsxvYjIXgwQiIgIHo/HDBKuXuE3ZiVsb2/PfGVXRJBIJMzdBKur+51OB8fHxwiHwzOflF5OP+p0OqjVaqhWq6jX6xOfkCul0G63h/5djMDB4XDA4XBARCAij/253++j3++j1+uh3++j0+lcmzI0iqZpiMViiEQiC+vuUywWLdvdhkKhue9UAHoq09VgxOl0zqU9KxHdHAMEIiIC8Hy9wMnJyVBxqlIK6XQaGxsbc5me6/P5zN2Ey1frLyuXy6jVaubV8lnTfFwul9nutN/vo1armQHDTSYwG4HDonm9XsRiMYRCoYWmOjUaDZyfnw8dd7vd2NzcXMhrjgpGFp3SRUTjMUAgIiKT0+nEzs4OMpkMKpXKY48ppXB2doZOp4NEIjHzazkcDmxsbCAUCuHs7Mxy+nGv18P5+TkKhQLi8fjcTh4dDod5VVwphWazaRYtL+Ok/zoej8dc3yz1H5NqtVo4OTkZ2lVxOBzY3t5eyI6FUsoyvSgcDs/9tYhoOgwQiIjoMSKCra0taJpmeXXfmKy7ubk5lxx4YwJzPp9HLpezTP3pdDrIZDIoFApIJBJzTUEREfh8Pvh8PiQSCbM2wLi12210Op2FTmR2uVzmGvx+/1KCAkO73cbx8bHlLkoymVxYN6F6vT5U8+J2uzk9mWgFMEAgIqIhIoKNjQ24XC7LtJNyuYxWq4Xt7e25nMyKCNbX1xEKhXB6emrZfx/QOysdHR0hEAggkUgs5OTVKEC+nHNv1A9cDhparRa63e7EgYOIwOl0wuVyma/hcrng9Xrhcrnm/veYhFHvYdU1aW1tbSF1BwbuHhCtrpUIEETkxQC+E8DLAOwCWAfQBPAZAP8JwPuUUtf3qSMiormKxWJwOp2WsxJarRYODg6QTCbndiLpdruxs7ODcrmMbDY7st2nUT8QiUSwvr6+8BNsh8MBj8djGZAopcxbv99/7GOjgNm4rRJj58CqUDwcDiMejy/stbvd7lAKG4C5T2gmoptZiQABwJcCeAuAA+hBwQWABIAvBvByAP9ARF6llLI/MZSI6J4xZiWk0+mhNJR+v490Oo1YLDa3CbsigkgkglAohEKhgHw+P7LzT6lUQrlcRiwWw9ra2sK6+4xjdCwCYMvr30Sj0cDJyYllWlEwGEQymVxooXChUBgKOFd5ojXRfbMqlzP+B4AnlVIPlVJfqZT6FqXUVwJ4CODTAF4JfYeBiIhsYMxKGJXSUygUcHR0NNGAr0kZ/f6feOIJxGKxkSesxjTmR48eoVAo3LiN6H1RqVRwdHRkGRz4/X5sb28vNDjo9/soFotDx2Ox2MJek4imsxIBglLqOaXUcxbHzwD82ODDL1/uqoiI6DK3243d3d2ReeKNRgMHBwcTDySblNPpxMbGBh4+fDg2lcnoePTcc8/h4uJiognK94lSChcXF0in05Z1E36/H6lUauEtRkul0lAQ5/F4OByNaIXchr084yc804uIiGzmcDiwtbUFn8+H8/PzoRPNbreL4+NjxONxrK2tzfW13W43tre30Ww2cXFxMTIQ6fV6yOfzKBQKCAaDiEaj937wVrvdRiaTsZyQDOhpZItOKwL0IMWqM9a8/68Q0WxWOkAQkRiAtw4+/BU710JERM+LRqPweDyW05CNK9WNRgPJZHLueflerxc7OzuoVqvIZrOW8xOMdVQqFVQqFXg8HnPY2KoVCy9aqVTC+fn5yNSrtbU1xOPxpQwnK5fLQ/9fNE1baLckIpreSgUIIvJXADwNPfVpE8ArAAQBvA/AR2xcGhERXWHML8hkMqjVakOPV6tVHB4eYnt7eyHtSIPBIAKBwLUdjwC949Lp6SkuLi4QiUQQjUZtay26LK1WC2dnZyNbxhqtbOcxGXsS/X4f2Wx26Pi4+hIissdKBQjQg4I3Xjn2HgBvV0pNXHUmIn864qEnb7owIiIa5nQ6kUqlkMvlkMvlhh5vt9s4PDzE5ubmQnrcX+54VC6XUSwWR+4oAI+nHwUCAcRiMfh8vjt1gtrtdpHL5VAqlUbOaHC5XGaq2LIUCoWhIM7pdC4tQCGiyc0lQBCRjwH43Cm/7A1Kqd+/fEAp9Sn96cQJfR7CawH8MICvGbQ53Z/HeomIaH5EBPF4HD6fD5lMxrIVaiaTQaPRwMbGxkJOxh0OB6LRKKLRKOr1OgqFAmq12sgTZKUUqtUqqtUqNE1DIBBAMBiE3++/tSlI7XYbhUIB5XJ5bCencDiMjY2NpbZk7Xa7yOfzQ8fX19dv7b830V02rx2EFwB44ZRfM7JiTCnVA/AIwE+IyD6AXwDw7wB87SRPrJT6PKvjg52FF025TiIimkAgEMDe3h7S6bRlMWyxWESz2cTW1tZcpi+P4vf74ff70el0UCwWUSqVLFt6GrrdLkqlEkqlEkTEDBZuS1/+RqOBQqFgOXjsMofDsbCdnOvkcrmhoMXlcnH3gGhFzeUnn1LqJfN4nhE+BqAK4KtFxM1haUREq8vlcmF3dxfn5+eWve6bzSb29/eRSCQQjUYXmtrjcrmQSCSwvr6OSqWCQqEwNv0IeHxnAdALooPBIILB4ELqKG6q1WqZBdjt9vW/FsPhMBKJhC0BT6vVQqlUGjo+r8F6RDR/K39pRCmlRCQPPeUoBuDM5iUREdEYIoLNzU14vV6cnZ0NpfkopXB+fo5qtYpkMrnwYmGHw4FIJIJIJIJ6vY5isYhqtToy/eiyZrOJZrOJbDYLl8sFv98Pj8dj3paVptPr9dBsNtFoNFCtVq8NdAw+nw+JRGKptQaXKaVweno69G/t9XrZuYhoha18gCAiTwDYAVAGMNz+gIiIVlIkEoHX60U6nba8yl2v1x/bTViGy+lH5XIZ1Wp15GyAqzqdztCVcE3THgsYPB4PNE2Dw+G40dVxpRS63S7a7TY6nQ5arRYajcbEAYHB5/NhbW0NwWBw6jXMU6FQsPz3TSQSNqyGiCa1EgGCiHwPgJ9XSp1eOf5CAB8EIAB+blCbQEREt4TH4zFTjsrl8tDj/X4fZ2dn5m7CslJgXC4X1tfXsb6+jm63i2q1ilqtNraw2Uq320W32x1q8yoi0DQNTqcTmqZBRIZu/X7fvPV6PfT7fXQ6nale/6pgMIi1tTXbdgwua7fblm1NI5HIvR9cR7TqViJAgD4M7d0i8gyAv4QeEOwBeCn0mQi/BeAH7VseERHdlNPpxNbWFoLBIM7OziwLhmu1mrmbEIlElro+TdPMDkj9fh/1et0MGMbNVhhHKYVOpzM0FGwRXC4XQqEQIpHIQou/pzEqtUjTNO4eEN0CqxIgPA3g1QBeBuCrAPgA5AH8LwAfBfChaeYgEBHR6gmFQvD5fDg/P7fsuNPr9XB6eopyuYzNzU1bTnYdDodZlKyUQrPZRK1WmyrvfxmM6cPGv+mqyeVylgPaNjc3l9pelYhuZiUCBKXUR8BJyUREd56madje3ka5XMb5+bnlboJRmxCPx22dsisi8Pl88Pl8iMfj6PV6aLVaQ7dZUoIm5XK5zLX4fD643e6V7QBUrVYth+aFw2HbayKIaDIrESAQEdH9Eg6H4ff7cXp6OpS/D+gpKhcXFyiXy0gmk/B6vTas8nFOp9MscjYopdBut9FqtczCYqMuodfrjZ2/cJXD4YDT6YTb7YbL5YLb7TZvi+70NC/tdhuZTGbouKZp2NjYsGFFRHQTDBCIiMgWmqbhwYMHKJVKuLi4sDyZbrVaODw8RCwWW8mpuyJidi+yYhQgG7sMSinzJiJwOp1wOBw37nq0Svr9PtLp9NBANBHB1tYWU4uIbhEGCEREZKtIJIJAIDCyNkEphXw+j3K5jPX1dUQikVtzMm2c/N91SilkMhnLOo1EIsGuRUS3zN3/qUVERCvPqE1IpVIjW512u12cnZ1hf3/fnHRM9jM6Flm9J6FQCLFYzIZVEdEsuINAREQrIxgMwufzIZvNolgsWn5Ou93GycmJ7VOCSTdqxoXH40EymbRhRUQ0K+4gEBHRSnE6ndjc3MTu7u7YVqeNRgOHh4c4OTmxnNRMizcqkHM6ndje3r4X6VVEdxG/c4mIaCX5fD48fPjw2t751WoV+/v7ODs7u/FgM5qO0WXKqp2p0+nEzs7OygxtI6LpMcWIiIhWloggGo0iHA4jn8+jUCgMdckB9BPWYrGIcrmMWCyGtbU1Xr1eEKPmwCqtyOFwIJVKjezqRES3AwMEIiJaeQ6HA/F4HNFoFNlsFuVy2XJAWb/fRy6XQ6lUunUdj26DXq+HdDqNer0+9JiIIJVKsSaE6A7g5RUiIro1NE1DMpnE3t7e2Km8lzselUqlpUw7vus6nQ6Ojo5GBgfb29tsZ0p0R3AHgYiIbh2Px4NUKoVGo4GLiws0Gg3Lz2u32zg9PUU2m0U0GkUkEhnZRpVGK5fLODs7s0zvMgqSGRwQ3R38KUlERLeWz+fD7u4uKpUKstnsyG5G3W4X2WwWuVwO4XAYsViMefIT6Pf7ODs7s6w3AACXy8WaA6I7iAECERHdeqFQCMFgEKVSCdlsFr1ez/LzlFIolUoolUrw+/2IxWIIBAKsU7DQaDSQyWTQ6XQsH/d6vWMH2xHR7cXvaiIiuhMm7XhkqNfrqNfrcLlciMViiEQi7HwEvRD54uICpVJp5OeEQiEkk0n+exHdUQwQiIjoTjE6Hq2traFUKqFYLI4dpNbpdHB+fo5sNotgMIhwOAy/33/vdhWMVrG5XG7kDozD4cDGxgYikciSV0dEy8QAgYiI7iSHw4FYLIZoNIparYZCoWDZgcfQ7/dRLpdRLpehaRrC4TDC4fCdz69XSqFcLiOXy41MJwL0lKKtrS0OQCO6BxggEBHRnSYiCAaDCAaDaLVaKBQKI+coGLrdLvL5PPL5PDwej1njcJeChV6vh2KxiGKxeO0E6rW1NcTj8Xu3q0J0XzFAICKie8Pj8SCZTCIej5vpR9edHLdaLbRaLWSzWbhcLgQCAQSDwVubhtRsNlEqlVAul8fWaAB6l6iNjQ14vd4lrY6IVgEDBCIiunc0TcP6+jrW1tZQqVRQLpdRr9evHajW6XTMq+4OhwN+vx9+vx8+nw8ej2dlA4Zms4lKpYJKpTI2jcigaRri8TjC4fDK/p2IaHEYIBAR0b0lImatQbfbNWsQWq3WtV/b7/dRrVZRrVYB6DUPPp/PvHk8HjidzkX/FSx1u13U63U0Gg3U6/WxRdqXOZ1OxGIxxGIxdigiuscYIBAREUG/ar62toa1tTU0m02Uy2VUKpVrU5AM/X4ftVoNtVrtsef0eDzweDxwu93weDxwuVxzCxyUUuh0Omi32+h0Omg2m2g0GhPtElzmcrmwtraGcDjMwICIGCAQERFd5fV64fV6kUgk0Gw2UavVUK1WJ9pZuKzb7aLb7T4WNAD6zoWmadA0DU6n07w30nlExLwppdDv99Hr9dDv981bu91Gt9u9Ni1qHJ/Ph1gshmAwyFQiIjIxQCAiIhpBRMyUoXg8jk6nY6YVNRqNG5+cG1f+p73SPw9utxuhUAihUOhOdWUiovlhgEBERDQhY+pyLBZDv983U3qM23VdgezidrsRDAYRCoXYkYiIrsUAgYiI6AYudzEC9F2BVquFRqOBZrOJdruNVqs1UwrQTXk8HnPnw+/3Q9P4656IJsefGERERHMgImbtguFyEXGr1TLrBrrdLnq9Hnq93kyv53K54Ha74Xa7zT/b2T2JiO4GBghEREQLIiLmCXwwGBx63Cg+7na76Pf7UEqZOw7Gn0UEDofjsZvT6YTD4WBhMREtBAMEIiIimxgn/C6Xy+6lEBGZ2OyYiIiIiIhMDBCIiIiIiMjEAIGIiIiIiEwMEIiIiIiIyMQAgYiIiIiITAwQiIiIiIjIxACBiIiIiIhMDBCIiIiIiMjEAIGIiIiIiEwMEIiIiIiIyLSyAYKIvF1E1OD2OrvXQ0RERER0H6xkgCAiLwTwNABl91qIiIiIiO6TlQsQREQA/BSAIoBfsnk5RERERET3ysoFCAC+HcCXAngr9CCBiIiIiIiWZKUCBBFJAvhxAL+mlPqI3eshIiIiIrpvVipAAPAeAD4Ab7Z7IURERERE99HKBAgi8hoA3wTgnUqpv7B7PURERERE95Fm9wIAQESCAN4L4LMAfmwOz/enIx56ctbnJiIiIiK6y+YSIIjIxwB87pRf9gal1O8P/vxOADsAvkIp1ZrHmoiIiIiIaHrz2kF4AYAXTvk1fgAQkS8C8BYAH1JK/fo8FqOU+jyr44OdhRfN4zWIiIiIiO6iuQQISqmXzPDlr4ZeC/H5IvLJK489Nbh/WkS+HcDHlVI/OsNrERERERHRGCtRgzAwLsh4anDbX85SiIiIiIjuJ1FK2b2GkUTkAwDeCOD1SqkPz+H5yh6PJ/Tkk6xVJiIiIqK749lnn0Wr1aoopcKzPtcq7SAsQ73VauEzn/nM0YzPY0QYz866IFoqvm+3F9+724nv2+3F9+524vt2O83rfdsBUJ/xOQDcswBBKZWcx/MYbVRHFUPTauL7dnvxvbud+L7dXnzvbie+b7fTKr5vKzMojYiIiIiI7LfSOwhKqTcBeJPNyyAiIiIiuje4g0BERERERCYGCEREREREZGKAQEREREREppWeg0BERERERMvFHQQiIiIiIjIxQCAiIiIiIhMDBCIiIiIiMjFAICIiIiIiEwMEIiIiIiIyMUAgIiIiIiITAwQiIiIiIjIxQJgzEfkGEfm4iFyISFNEjkTkYyLyJXavja4nIm8XETW4vc7u9dAwEXlKRP6ZiPyGiGRFpCMipyLyiyLyt+1eHwEi4hORfykinx38HEyLyM+KSMrutdEwEfEPfnf9RxH5f4P3rCYiz4jID4lI0O410mREZF1Ezge/w/7S7vXQ9UQkISLvGnzvNUQkLyJ/ICL/2tZ1cVDafIiIA8BPA/gnAGoAPgWgCGAXwEsB/Cul1I/Yt0K6joi8EMAzANwABMDrlVIftndVdJWIHANIAagC+D0AeQAvAvDXACgA36eUerd9K7zfRMQL4DcAvBxABsBvA3gI4IsAXAB4uVLqOdsWSENE5Nuh//4CgD8D8GkAYQCvABAC8OcAXqmUOrdnhTQpEfkAgDdA/x32rFLqc+xdEY0jIi8F8AkA6wD+FM9/770IwAOllGbX2mx74Tvoh6AHB78M4E1KqbzxgIjEAMTtWhhdT0QEwE9BD+p+D8DX27siGuPPAfwggJ9XSjWNgyLyXQDeB+BdIvKrSqnP2LXAe+6fQw8O/jeAVymlqgAgIt8H4N8A+FkAf8e21ZGVDvSff+9WSv2ZcVBEtgD8CoAvAPBuAN9qz/JoEiLyFQDeCP29/E6bl0PXEJEEgI8D8AH4eqXUL115/ItsWZjx+txBmJ2IPADwLIBTAE8ppRo2L4mmJCLfAf2H6usA/F3oP2S5g3DLiMgnALwKwDuUUv/C7vXcNyLiBnAOIALgC5VSf3jl8WcAvBjAy5RS/9eGJdKURORvAfhdAC0AYaVU2+YlkQUR8QH4E+jv0zcA+Cy4g7DSROS9AN4M4C1KqffavZ6rWIMwH2+EnpbyMwwObh8RSQL4cQC/ppT6iN3roZk8M7jftnUV99cXQw8Onr0aHAz818H91y5vSTQj43vKAz0NglbTDwN4AsB3Q98RohU2COheBz0l/f02L8cSU4zm48sH97872JL9RwA+B0AJei7uJxS3albZe6Bv8b3Z7oXQzJ4Y3J/auor7668P7v9gxOPG8RcvYS00H8b3VAd6vQ+tGBF5MYC3Ani/Uuq3ReShvSuiCbwMen3Pp5RSDRH5GujZC17ouz//RSmVtnOBDBDm40WX7n8B+hU0ww8A+KSIvFYpVVz6ymgsEXkNgG8C8MNKqb+wez10cyLyJIDXDD78pXGfSwuzO7g/HvG4cXxvCWuh+fjewf3HlVItW1dCQwYNUn4Gev3cD9i8HJqccd54LiL/DcN1j+8UkW9TSn10yesyMcVoPmKD+58A8McAvhB6FfpXAngEvSDvpy2/kmwzaN33XujR+o/ZvByagYhoAD4APQ3iPzO/3TZGO8z6iMdrg/vQEtZCMxKRVwP4Nui7B2+3eTlk7XsA/A0Ab1NK5exeDE3MOG/8OgBfDeAtADagd3x7F/Sshg+KyEtsWR24gwAAEJGPAfjcKb/sDUqp3x/82Qi0CgC+Rill/BL8NRH5OuhBwzeKyF9V41Ta0wAABHlJREFUSn129hUTMJf37Z0AdgB8Ba+MLc8c3jcr7wHwJQCeA/BPb7o2ItKJyFMAPgy9XebblFLPXPMltGQisgvgRwD8plLqAzYvh6ZjnDdqAJ6+UqT8NhHZg57d8DboaetLxwBB9wIAL5zya/yX/lyFHg3+/KXgAACglPq0iPwf6D3AvxT61Wqajxu/b4P2YW8B8CGl1K/Pe2E01qzfb48Rkaeh14+cAfiqyy2Gaemqg/tR71dgcF9ZwlrohgYD7T4O/ffaTyil/q3NSyJrPwm9Qcp3270Qmlr10p+tipTfDz1AeOVyljOMAQIApdSsWzgH0H+Q7o94fB96gLAx4+vQJTO+b6+GHsF/voh88spjTw3unx4MEPq4UupHZ3gtumQO328mEflu6FfQSgC+WinFyaH2OhzcPxjxuHH8YAlroRsQkTUAvwq9TuT9AL7f3hXRGK+BXnvwPn2Uj8k7uE9d+v32zUopNm9YHcbPwLpS6sLi8f3BvW3njQwQ5uMPAbwEz+eUXbU2uK+OeJzsM+5k9anBbX85S6FpiMg3Q7+CVgfw95RSf2Tzkuj5lphfOOJx4/gfL2EtNKVBXdb/hF5A+YsAvoMd+FZeFKOvMnsvPeYd8TlkD6MNtE9EPBZpzrafN7JIeT6MjilD36SDH7jGL0WrvuBkA6XUO5RSYnUD8MHBp71+cOxNNi6VLAyKJ38OQBfAa5VSv2Pzkkj3O9B3c54cUVz3jYP7X17ekmgSIuIB8N+h73Z/AsC3KKV69q6KxhnzO+wFg0959tLxfRuXSlcopQ6hX1ARWAd4xjHbzhsZIMzHLwP4MwCvEBGzQFJEnNA7G60B+DSAT9mzPKK7Q0S+GPrALQHwD5VSv2rzkmhgMGX33w8+/EkRMWoOICLfB33+wW+yy9RqGfyu+ij0mT6/DeDvc2Iy0cL9+OD+XYMZWgCAwcWVtw4+fN/SV2Wsg7uH8zF4Q38TenvTZwD8JYAvgD5kJgfgy5RSf2LfCmlSIvIB6NOxX6+U+rDNy6ErRKQAfVv9EYDfGvFpn1JK/czyVkUGEfEC+CSAvwkgA/2Ec2/w8QWAlyulnrNtgTRERL4XwLsHH34MQHnEp36/Uiq7nFXRTQ0GpT2CvoPwOfauhsa5dL5RBPC70NubvgJ6y+6fVkp9p11rYw3CnCil/mgQJLwDwKug53CeQR9g8iNKKRblEc1HdHD/Ajy/lW6FAYINlFJNEfkyAD8I4FsBfAP0CbwfAPB2pdSoIWpkn8v1c68d83nvAMAAgWh+/jH01Mzvgj4zS0GfOP8flFIfHPN1C8cdBCIiIiIiMrEGgYiIiIiITAwQiIiIiIjIxACBiIiIiIhMDBCIiIiIiMjEAIGIiIiIiEwMEIiIiIiIyMQAgYiIiIiITAwQiIiIiIjIxACBiIiIiIhMDBCIiIiIiMjEAIGIiIiIiEwMEIiIiIiIyMQAgYiIiIiITAwQiIiIiIjIxACBiIiIiIhMDBCIiIiIiMjEAIGIiIiIiEwMEIiIiIiIyPT/Aajuy1B8qtynAAAAAElFTkSuQmCC"/>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Oval 7"/>
          <p:cNvSpPr/>
          <p:nvPr/>
        </p:nvSpPr>
        <p:spPr>
          <a:xfrm>
            <a:off x="5334000" y="1981200"/>
            <a:ext cx="2438400" cy="2438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p:cNvSpPr/>
          <p:nvPr/>
        </p:nvSpPr>
        <p:spPr>
          <a:xfrm>
            <a:off x="5676900" y="2324100"/>
            <a:ext cx="1752600" cy="1752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Oval 9"/>
          <p:cNvSpPr/>
          <p:nvPr/>
        </p:nvSpPr>
        <p:spPr>
          <a:xfrm>
            <a:off x="6057900" y="2705100"/>
            <a:ext cx="990600" cy="990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1" name="Straight Arrow Connector 10"/>
          <p:cNvCxnSpPr>
            <a:stCxn id="12" idx="0"/>
          </p:cNvCxnSpPr>
          <p:nvPr/>
        </p:nvCxnSpPr>
        <p:spPr>
          <a:xfrm>
            <a:off x="6553200" y="1981200"/>
            <a:ext cx="0" cy="342900"/>
          </a:xfrm>
          <a:prstGeom prst="straightConnector1">
            <a:avLst/>
          </a:prstGeom>
          <a:ln w="28575">
            <a:solidFill>
              <a:srgbClr val="0432FF"/>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553200" y="2324100"/>
            <a:ext cx="0" cy="381000"/>
          </a:xfrm>
          <a:prstGeom prst="straightConnector1">
            <a:avLst/>
          </a:prstGeom>
          <a:ln w="28575">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14" name="5-Point Star 13"/>
          <p:cNvSpPr/>
          <p:nvPr/>
        </p:nvSpPr>
        <p:spPr>
          <a:xfrm>
            <a:off x="6400800" y="3048000"/>
            <a:ext cx="304800" cy="304800"/>
          </a:xfrm>
          <a:prstGeom prst="star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a:off x="6553200" y="2705100"/>
            <a:ext cx="0" cy="419100"/>
          </a:xfrm>
          <a:prstGeom prst="straightConnector1">
            <a:avLst/>
          </a:prstGeom>
          <a:ln w="28575">
            <a:solidFill>
              <a:srgbClr val="0432FF"/>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0"/>
          </p:cNvCxnSpPr>
          <p:nvPr/>
        </p:nvCxnSpPr>
        <p:spPr>
          <a:xfrm>
            <a:off x="6553200" y="1981200"/>
            <a:ext cx="190500" cy="27995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6667500" y="2261158"/>
            <a:ext cx="76200" cy="3810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6619877" y="2676525"/>
            <a:ext cx="47623" cy="34663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486400" y="4800600"/>
            <a:ext cx="0" cy="342900"/>
          </a:xfrm>
          <a:prstGeom prst="straightConnector1">
            <a:avLst/>
          </a:prstGeom>
          <a:ln w="28575">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669596" y="4762500"/>
            <a:ext cx="1378904" cy="369332"/>
          </a:xfrm>
          <a:prstGeom prst="rect">
            <a:avLst/>
          </a:prstGeom>
          <a:noFill/>
        </p:spPr>
        <p:txBody>
          <a:bodyPr wrap="none" rtlCol="0">
            <a:spAutoFit/>
          </a:bodyPr>
          <a:lstStyle/>
          <a:p>
            <a:r>
              <a:rPr lang="en-US" smtClean="0"/>
              <a:t>Lossless SGD</a:t>
            </a:r>
            <a:endParaRPr lang="en-US"/>
          </a:p>
        </p:txBody>
      </p:sp>
      <p:cxnSp>
        <p:nvCxnSpPr>
          <p:cNvPr id="25" name="Straight Arrow Connector 24"/>
          <p:cNvCxnSpPr/>
          <p:nvPr/>
        </p:nvCxnSpPr>
        <p:spPr>
          <a:xfrm>
            <a:off x="5486400" y="5410200"/>
            <a:ext cx="0" cy="3429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669596" y="5383768"/>
            <a:ext cx="1330364" cy="369332"/>
          </a:xfrm>
          <a:prstGeom prst="rect">
            <a:avLst/>
          </a:prstGeom>
          <a:noFill/>
        </p:spPr>
        <p:txBody>
          <a:bodyPr wrap="none" rtlCol="0">
            <a:spAutoFit/>
          </a:bodyPr>
          <a:lstStyle/>
          <a:p>
            <a:r>
              <a:rPr lang="en-US" dirty="0" smtClean="0"/>
              <a:t>“</a:t>
            </a:r>
            <a:r>
              <a:rPr lang="en-US" dirty="0" err="1" smtClean="0"/>
              <a:t>Lossy</a:t>
            </a:r>
            <a:r>
              <a:rPr lang="en-US" dirty="0" smtClean="0"/>
              <a:t>” SGD</a:t>
            </a:r>
            <a:endParaRPr lang="en-US" dirty="0"/>
          </a:p>
        </p:txBody>
      </p:sp>
      <p:sp>
        <p:nvSpPr>
          <p:cNvPr id="7" name="Slide Number Placeholder 6"/>
          <p:cNvSpPr>
            <a:spLocks noGrp="1"/>
          </p:cNvSpPr>
          <p:nvPr>
            <p:ph type="sldNum" sz="quarter" idx="12"/>
          </p:nvPr>
        </p:nvSpPr>
        <p:spPr/>
        <p:txBody>
          <a:bodyPr/>
          <a:lstStyle/>
          <a:p>
            <a:fld id="{D6860B3D-D4F8-4840-B91D-0EEC232E35FC}" type="slidenum">
              <a:rPr lang="en-US" smtClean="0"/>
              <a:pPr/>
              <a:t>10</a:t>
            </a:fld>
            <a:endParaRPr lang="en-US"/>
          </a:p>
        </p:txBody>
      </p:sp>
      <p:sp>
        <p:nvSpPr>
          <p:cNvPr id="18" name="Date Placeholder 17"/>
          <p:cNvSpPr>
            <a:spLocks noGrp="1"/>
          </p:cNvSpPr>
          <p:nvPr>
            <p:ph type="dt" sz="half" idx="10"/>
          </p:nvPr>
        </p:nvSpPr>
        <p:spPr/>
        <p:txBody>
          <a:bodyPr/>
          <a:lstStyle/>
          <a:p>
            <a:r>
              <a:rPr lang="en-US" smtClean="0"/>
              <a:t>8/17/19</a:t>
            </a:r>
            <a:endParaRPr lang="en-US"/>
          </a:p>
        </p:txBody>
      </p:sp>
      <p:sp>
        <p:nvSpPr>
          <p:cNvPr id="19" name="Footer Placeholder 18"/>
          <p:cNvSpPr>
            <a:spLocks noGrp="1"/>
          </p:cNvSpPr>
          <p:nvPr>
            <p:ph type="ftr" sz="quarter" idx="11"/>
          </p:nvPr>
        </p:nvSpPr>
        <p:spPr/>
        <p:txBody>
          <a:bodyPr/>
          <a:lstStyle/>
          <a:p>
            <a:r>
              <a:rPr lang="en-US" smtClean="0"/>
              <a:t>APNet' 19, Beijing, China</a:t>
            </a:r>
            <a:endParaRPr lang="en-US"/>
          </a:p>
        </p:txBody>
      </p:sp>
    </p:spTree>
    <p:extLst>
      <p:ext uri="{BB962C8B-B14F-4D97-AF65-F5344CB8AC3E}">
        <p14:creationId xmlns:p14="http://schemas.microsoft.com/office/powerpoint/2010/main" val="1582922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Existing Solutions are Insufficient</a:t>
            </a:r>
            <a:endParaRPr lang="en-US" dirty="0"/>
          </a:p>
        </p:txBody>
      </p:sp>
      <p:sp>
        <p:nvSpPr>
          <p:cNvPr id="6" name="Text Placeholder 5"/>
          <p:cNvSpPr>
            <a:spLocks noGrp="1"/>
          </p:cNvSpPr>
          <p:nvPr>
            <p:ph type="body" idx="1"/>
          </p:nvPr>
        </p:nvSpPr>
        <p:spPr/>
        <p:txBody>
          <a:bodyPr>
            <a:normAutofit/>
          </a:bodyPr>
          <a:lstStyle/>
          <a:p>
            <a:pPr algn="ctr"/>
            <a:r>
              <a:rPr lang="en-US" sz="2000" dirty="0"/>
              <a:t>Reduced communications?</a:t>
            </a:r>
          </a:p>
        </p:txBody>
      </p:sp>
      <p:sp>
        <p:nvSpPr>
          <p:cNvPr id="8" name="Text Placeholder 7"/>
          <p:cNvSpPr>
            <a:spLocks noGrp="1"/>
          </p:cNvSpPr>
          <p:nvPr>
            <p:ph type="body" sz="quarter" idx="3"/>
          </p:nvPr>
        </p:nvSpPr>
        <p:spPr/>
        <p:txBody>
          <a:bodyPr>
            <a:normAutofit/>
          </a:bodyPr>
          <a:lstStyle/>
          <a:p>
            <a:pPr algn="ctr"/>
            <a:r>
              <a:rPr lang="en-US" sz="2000" dirty="0" smtClean="0"/>
              <a:t>Unreliable Protocol?</a:t>
            </a:r>
            <a:endParaRPr lang="en-US" sz="2000" dirty="0"/>
          </a:p>
        </p:txBody>
      </p:sp>
      <p:sp>
        <p:nvSpPr>
          <p:cNvPr id="13" name="Rectangle 12"/>
          <p:cNvSpPr/>
          <p:nvPr/>
        </p:nvSpPr>
        <p:spPr>
          <a:xfrm>
            <a:off x="685800" y="5029200"/>
            <a:ext cx="8153400" cy="646331"/>
          </a:xfrm>
          <a:prstGeom prst="rect">
            <a:avLst/>
          </a:prstGeom>
        </p:spPr>
        <p:txBody>
          <a:bodyPr wrap="square">
            <a:spAutoFit/>
          </a:bodyPr>
          <a:lstStyle/>
          <a:p>
            <a:r>
              <a:rPr lang="en-US" dirty="0"/>
              <a:t>A “simplified protocol” to explain in the following has the potential to significantly outperform these settings.</a:t>
            </a:r>
          </a:p>
        </p:txBody>
      </p:sp>
      <p:pic>
        <p:nvPicPr>
          <p:cNvPr id="7" name="Content Placeholder 6"/>
          <p:cNvPicPr>
            <a:picLocks noGrp="1" noChangeAspect="1"/>
          </p:cNvPicPr>
          <p:nvPr>
            <p:ph sz="half" idx="2"/>
          </p:nvPr>
        </p:nvPicPr>
        <p:blipFill>
          <a:blip r:embed="rId3"/>
          <a:stretch>
            <a:fillRect/>
          </a:stretch>
        </p:blipFill>
        <p:spPr>
          <a:xfrm>
            <a:off x="457200" y="2209800"/>
            <a:ext cx="4040188" cy="2797053"/>
          </a:xfrm>
          <a:prstGeom prst="rect">
            <a:avLst/>
          </a:prstGeom>
        </p:spPr>
      </p:pic>
      <p:sp>
        <p:nvSpPr>
          <p:cNvPr id="14" name="Slide Number Placeholder 13"/>
          <p:cNvSpPr>
            <a:spLocks noGrp="1"/>
          </p:cNvSpPr>
          <p:nvPr>
            <p:ph type="sldNum" sz="quarter" idx="12"/>
          </p:nvPr>
        </p:nvSpPr>
        <p:spPr/>
        <p:txBody>
          <a:bodyPr/>
          <a:lstStyle/>
          <a:p>
            <a:fld id="{D6860B3D-D4F8-4840-B91D-0EEC232E35FC}" type="slidenum">
              <a:rPr lang="en-US" smtClean="0"/>
              <a:pPr/>
              <a:t>11</a:t>
            </a:fld>
            <a:endParaRPr lang="en-US"/>
          </a:p>
        </p:txBody>
      </p:sp>
      <p:sp>
        <p:nvSpPr>
          <p:cNvPr id="15" name="Date Placeholder 14"/>
          <p:cNvSpPr>
            <a:spLocks noGrp="1"/>
          </p:cNvSpPr>
          <p:nvPr>
            <p:ph type="dt" sz="half" idx="10"/>
          </p:nvPr>
        </p:nvSpPr>
        <p:spPr/>
        <p:txBody>
          <a:bodyPr/>
          <a:lstStyle/>
          <a:p>
            <a:r>
              <a:rPr lang="en-US" smtClean="0"/>
              <a:t>8/17/19</a:t>
            </a:r>
            <a:endParaRPr lang="en-US"/>
          </a:p>
        </p:txBody>
      </p:sp>
      <p:sp>
        <p:nvSpPr>
          <p:cNvPr id="16" name="Footer Placeholder 15"/>
          <p:cNvSpPr>
            <a:spLocks noGrp="1"/>
          </p:cNvSpPr>
          <p:nvPr>
            <p:ph type="ftr" sz="quarter" idx="11"/>
          </p:nvPr>
        </p:nvSpPr>
        <p:spPr/>
        <p:txBody>
          <a:bodyPr/>
          <a:lstStyle/>
          <a:p>
            <a:r>
              <a:rPr lang="en-US" smtClean="0"/>
              <a:t>APNet' 19, Beijing, China</a:t>
            </a:r>
            <a:endParaRPr lang="en-US"/>
          </a:p>
        </p:txBody>
      </p:sp>
      <p:pic>
        <p:nvPicPr>
          <p:cNvPr id="18" name="Content Placeholder 17"/>
          <p:cNvPicPr>
            <a:picLocks noGrp="1" noChangeAspect="1"/>
          </p:cNvPicPr>
          <p:nvPr>
            <p:ph sz="quarter" idx="4"/>
          </p:nvPr>
        </p:nvPicPr>
        <p:blipFill>
          <a:blip r:embed="rId4"/>
          <a:stretch>
            <a:fillRect/>
          </a:stretch>
        </p:blipFill>
        <p:spPr>
          <a:xfrm>
            <a:off x="4645025" y="2154849"/>
            <a:ext cx="4041775" cy="2798151"/>
          </a:xfrm>
          <a:prstGeom prst="rect">
            <a:avLst/>
          </a:prstGeom>
        </p:spPr>
      </p:pic>
    </p:spTree>
    <p:extLst>
      <p:ext uri="{BB962C8B-B14F-4D97-AF65-F5344CB8AC3E}">
        <p14:creationId xmlns:p14="http://schemas.microsoft.com/office/powerpoint/2010/main" val="4706663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Packet Drops on Different Schemes</a:t>
            </a:r>
            <a:endParaRPr lang="en-US" dirty="0"/>
          </a:p>
        </p:txBody>
      </p:sp>
      <p:sp>
        <p:nvSpPr>
          <p:cNvPr id="11" name="Content Placeholder 10"/>
          <p:cNvSpPr>
            <a:spLocks noGrp="1"/>
          </p:cNvSpPr>
          <p:nvPr>
            <p:ph sz="half" idx="1"/>
          </p:nvPr>
        </p:nvSpPr>
        <p:spPr/>
        <p:txBody>
          <a:bodyPr/>
          <a:lstStyle/>
          <a:p>
            <a:r>
              <a:rPr lang="en-US" dirty="0" smtClean="0"/>
              <a:t>Packet Drops occur on different parameter sync. schemes</a:t>
            </a:r>
          </a:p>
          <a:p>
            <a:pPr lvl="1"/>
            <a:r>
              <a:rPr lang="en-US" dirty="0" smtClean="0"/>
              <a:t>Parameter Server (PS)</a:t>
            </a:r>
          </a:p>
          <a:p>
            <a:pPr lvl="1"/>
            <a:r>
              <a:rPr lang="en-US" dirty="0" smtClean="0"/>
              <a:t>Ring </a:t>
            </a:r>
            <a:r>
              <a:rPr lang="en-US" dirty="0" err="1" smtClean="0"/>
              <a:t>AllReduce</a:t>
            </a:r>
            <a:r>
              <a:rPr lang="en-US" dirty="0" smtClean="0"/>
              <a:t> (RING)</a:t>
            </a:r>
          </a:p>
          <a:p>
            <a:pPr lvl="1"/>
            <a:endParaRPr lang="en-US" dirty="0"/>
          </a:p>
        </p:txBody>
      </p:sp>
      <p:sp>
        <p:nvSpPr>
          <p:cNvPr id="7" name="Date Placeholder 6"/>
          <p:cNvSpPr>
            <a:spLocks noGrp="1"/>
          </p:cNvSpPr>
          <p:nvPr>
            <p:ph type="dt" sz="half" idx="10"/>
          </p:nvPr>
        </p:nvSpPr>
        <p:spPr/>
        <p:txBody>
          <a:bodyPr/>
          <a:lstStyle/>
          <a:p>
            <a:r>
              <a:rPr lang="en-US" smtClean="0"/>
              <a:t>8/17/19</a:t>
            </a:r>
            <a:endParaRPr lang="en-US"/>
          </a:p>
        </p:txBody>
      </p:sp>
      <p:sp>
        <p:nvSpPr>
          <p:cNvPr id="8" name="Footer Placeholder 7"/>
          <p:cNvSpPr>
            <a:spLocks noGrp="1"/>
          </p:cNvSpPr>
          <p:nvPr>
            <p:ph type="ftr" sz="quarter" idx="11"/>
          </p:nvPr>
        </p:nvSpPr>
        <p:spPr/>
        <p:txBody>
          <a:bodyPr/>
          <a:lstStyle/>
          <a:p>
            <a:r>
              <a:rPr lang="en-US" smtClean="0"/>
              <a:t>APNet' 19, Beijing, China</a:t>
            </a:r>
            <a:endParaRPr lang="en-US"/>
          </a:p>
        </p:txBody>
      </p:sp>
      <p:sp>
        <p:nvSpPr>
          <p:cNvPr id="9" name="Slide Number Placeholder 8"/>
          <p:cNvSpPr>
            <a:spLocks noGrp="1"/>
          </p:cNvSpPr>
          <p:nvPr>
            <p:ph type="sldNum" sz="quarter" idx="12"/>
          </p:nvPr>
        </p:nvSpPr>
        <p:spPr/>
        <p:txBody>
          <a:bodyPr/>
          <a:lstStyle/>
          <a:p>
            <a:fld id="{D6860B3D-D4F8-4840-B91D-0EEC232E35FC}" type="slidenum">
              <a:rPr lang="en-US" smtClean="0"/>
              <a:pPr/>
              <a:t>12</a:t>
            </a:fld>
            <a:endParaRPr lang="en-US"/>
          </a:p>
        </p:txBody>
      </p:sp>
      <p:pic>
        <p:nvPicPr>
          <p:cNvPr id="13" name="Content Placeholder 10"/>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48200" y="1776047"/>
            <a:ext cx="4038600" cy="2795953"/>
          </a:xfrm>
        </p:spPr>
      </p:pic>
    </p:spTree>
    <p:extLst>
      <p:ext uri="{BB962C8B-B14F-4D97-AF65-F5344CB8AC3E}">
        <p14:creationId xmlns:p14="http://schemas.microsoft.com/office/powerpoint/2010/main" val="13159867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Simplified Protocol</a:t>
            </a:r>
            <a:endParaRPr lang="en-US" dirty="0"/>
          </a:p>
        </p:txBody>
      </p:sp>
      <p:sp>
        <p:nvSpPr>
          <p:cNvPr id="3" name="Content Placeholder 2"/>
          <p:cNvSpPr>
            <a:spLocks noGrp="1"/>
          </p:cNvSpPr>
          <p:nvPr>
            <p:ph idx="1"/>
          </p:nvPr>
        </p:nvSpPr>
        <p:spPr/>
        <p:txBody>
          <a:bodyPr>
            <a:normAutofit/>
          </a:bodyPr>
          <a:lstStyle/>
          <a:p>
            <a:r>
              <a:rPr lang="en-US" dirty="0" smtClean="0"/>
              <a:t>Minimizes </a:t>
            </a:r>
            <a:r>
              <a:rPr lang="en-US" dirty="0"/>
              <a:t>the time for receiver </a:t>
            </a:r>
            <a:r>
              <a:rPr lang="en-US" altLang="zh-CN" dirty="0"/>
              <a:t>a predefined threshold of </a:t>
            </a:r>
            <a:r>
              <a:rPr lang="en-US" altLang="zh-CN" dirty="0" smtClean="0"/>
              <a:t>packets</a:t>
            </a:r>
            <a:endParaRPr lang="en-US" altLang="zh-CN" dirty="0"/>
          </a:p>
          <a:p>
            <a:r>
              <a:rPr lang="en-US" dirty="0" smtClean="0"/>
              <a:t>TCP-like </a:t>
            </a:r>
            <a:r>
              <a:rPr lang="en-US" dirty="0"/>
              <a:t>c</a:t>
            </a:r>
            <a:r>
              <a:rPr lang="en-US" altLang="zh-CN" dirty="0" smtClean="0"/>
              <a:t>ongestion </a:t>
            </a:r>
            <a:r>
              <a:rPr lang="en-US" altLang="zh-CN" dirty="0"/>
              <a:t>c</a:t>
            </a:r>
            <a:r>
              <a:rPr lang="en-US" altLang="zh-CN" dirty="0" smtClean="0"/>
              <a:t>ontrol</a:t>
            </a:r>
            <a:r>
              <a:rPr lang="en-US" dirty="0" smtClean="0"/>
              <a:t> logic</a:t>
            </a:r>
          </a:p>
          <a:p>
            <a:r>
              <a:rPr lang="en-US" dirty="0" smtClean="0"/>
              <a:t>Receivers notify application layers once received pre-defined threshold of data</a:t>
            </a:r>
          </a:p>
          <a:p>
            <a:r>
              <a:rPr lang="en-US" dirty="0" smtClean="0"/>
              <a:t>Preliminary results in NS-3 simulators</a:t>
            </a:r>
          </a:p>
          <a:p>
            <a:endParaRPr lang="en-US" dirty="0"/>
          </a:p>
        </p:txBody>
      </p:sp>
      <p:sp>
        <p:nvSpPr>
          <p:cNvPr id="7" name="Slide Number Placeholder 6"/>
          <p:cNvSpPr>
            <a:spLocks noGrp="1"/>
          </p:cNvSpPr>
          <p:nvPr>
            <p:ph type="sldNum" sz="quarter" idx="12"/>
          </p:nvPr>
        </p:nvSpPr>
        <p:spPr/>
        <p:txBody>
          <a:bodyPr/>
          <a:lstStyle/>
          <a:p>
            <a:fld id="{D6860B3D-D4F8-4840-B91D-0EEC232E35FC}" type="slidenum">
              <a:rPr lang="en-US" smtClean="0"/>
              <a:pPr/>
              <a:t>13</a:t>
            </a:fld>
            <a:endParaRPr lang="en-US"/>
          </a:p>
        </p:txBody>
      </p:sp>
      <p:sp>
        <p:nvSpPr>
          <p:cNvPr id="8" name="Date Placeholder 7"/>
          <p:cNvSpPr>
            <a:spLocks noGrp="1"/>
          </p:cNvSpPr>
          <p:nvPr>
            <p:ph type="dt" sz="half" idx="10"/>
          </p:nvPr>
        </p:nvSpPr>
        <p:spPr/>
        <p:txBody>
          <a:bodyPr/>
          <a:lstStyle/>
          <a:p>
            <a:r>
              <a:rPr lang="en-US" smtClean="0"/>
              <a:t>8/17/19</a:t>
            </a:r>
            <a:endParaRPr lang="en-US"/>
          </a:p>
        </p:txBody>
      </p:sp>
      <p:sp>
        <p:nvSpPr>
          <p:cNvPr id="9" name="Footer Placeholder 8"/>
          <p:cNvSpPr>
            <a:spLocks noGrp="1"/>
          </p:cNvSpPr>
          <p:nvPr>
            <p:ph type="ftr" sz="quarter" idx="11"/>
          </p:nvPr>
        </p:nvSpPr>
        <p:spPr/>
        <p:txBody>
          <a:bodyPr/>
          <a:lstStyle/>
          <a:p>
            <a:r>
              <a:rPr lang="en-US" smtClean="0"/>
              <a:t>APNet' 19, Beijing, China</a:t>
            </a:r>
            <a:endParaRPr lang="en-US"/>
          </a:p>
        </p:txBody>
      </p:sp>
    </p:spTree>
    <p:extLst>
      <p:ext uri="{BB962C8B-B14F-4D97-AF65-F5344CB8AC3E}">
        <p14:creationId xmlns:p14="http://schemas.microsoft.com/office/powerpoint/2010/main" val="2662961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Simplified Protocol</a:t>
            </a:r>
            <a:endParaRPr lang="en-US" dirty="0"/>
          </a:p>
        </p:txBody>
      </p:sp>
      <p:sp>
        <p:nvSpPr>
          <p:cNvPr id="5" name="Text Placeholder 4"/>
          <p:cNvSpPr>
            <a:spLocks noGrp="1"/>
          </p:cNvSpPr>
          <p:nvPr>
            <p:ph type="body" idx="1"/>
          </p:nvPr>
        </p:nvSpPr>
        <p:spPr>
          <a:xfrm>
            <a:off x="457200" y="1535113"/>
            <a:ext cx="8229600" cy="639762"/>
          </a:xfrm>
        </p:spPr>
        <p:txBody>
          <a:bodyPr/>
          <a:lstStyle/>
          <a:p>
            <a:r>
              <a:rPr lang="en-US" dirty="0" smtClean="0"/>
              <a:t>[Simulation] 1.1-2.1x speed on both PS and RING scheme</a:t>
            </a:r>
            <a:endParaRPr lang="en-US" dirty="0"/>
          </a:p>
        </p:txBody>
      </p:sp>
      <p:pic>
        <p:nvPicPr>
          <p:cNvPr id="9" name="Content Placeholder 8"/>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57200" y="2362200"/>
            <a:ext cx="4040188" cy="2797053"/>
          </a:xfrm>
        </p:spPr>
      </p:pic>
      <p:pic>
        <p:nvPicPr>
          <p:cNvPr id="10" name="Content Placeholder 9"/>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4645027" y="2362200"/>
            <a:ext cx="4041775" cy="2798151"/>
          </a:xfrm>
        </p:spPr>
      </p:pic>
      <p:sp>
        <p:nvSpPr>
          <p:cNvPr id="7" name="Slide Number Placeholder 6"/>
          <p:cNvSpPr>
            <a:spLocks noGrp="1"/>
          </p:cNvSpPr>
          <p:nvPr>
            <p:ph type="sldNum" sz="quarter" idx="12"/>
          </p:nvPr>
        </p:nvSpPr>
        <p:spPr/>
        <p:txBody>
          <a:bodyPr/>
          <a:lstStyle/>
          <a:p>
            <a:fld id="{D6860B3D-D4F8-4840-B91D-0EEC232E35FC}" type="slidenum">
              <a:rPr lang="en-US" smtClean="0"/>
              <a:pPr/>
              <a:t>14</a:t>
            </a:fld>
            <a:endParaRPr lang="en-US"/>
          </a:p>
        </p:txBody>
      </p:sp>
      <p:sp>
        <p:nvSpPr>
          <p:cNvPr id="8" name="Date Placeholder 7"/>
          <p:cNvSpPr>
            <a:spLocks noGrp="1"/>
          </p:cNvSpPr>
          <p:nvPr>
            <p:ph type="dt" sz="half" idx="10"/>
          </p:nvPr>
        </p:nvSpPr>
        <p:spPr/>
        <p:txBody>
          <a:bodyPr/>
          <a:lstStyle/>
          <a:p>
            <a:r>
              <a:rPr lang="en-US" smtClean="0"/>
              <a:t>8/17/19</a:t>
            </a:r>
            <a:endParaRPr lang="en-US"/>
          </a:p>
        </p:txBody>
      </p:sp>
      <p:sp>
        <p:nvSpPr>
          <p:cNvPr id="11" name="Footer Placeholder 10"/>
          <p:cNvSpPr>
            <a:spLocks noGrp="1"/>
          </p:cNvSpPr>
          <p:nvPr>
            <p:ph type="ftr" sz="quarter" idx="11"/>
          </p:nvPr>
        </p:nvSpPr>
        <p:spPr/>
        <p:txBody>
          <a:bodyPr/>
          <a:lstStyle/>
          <a:p>
            <a:r>
              <a:rPr lang="en-US" smtClean="0"/>
              <a:t>APNet' 19, Beijing, China</a:t>
            </a:r>
            <a:endParaRPr lang="en-US"/>
          </a:p>
        </p:txBody>
      </p:sp>
    </p:spTree>
    <p:extLst>
      <p:ext uri="{BB962C8B-B14F-4D97-AF65-F5344CB8AC3E}">
        <p14:creationId xmlns:p14="http://schemas.microsoft.com/office/powerpoint/2010/main" val="6047662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Reduced Tail FCT</a:t>
            </a:r>
            <a:endParaRPr lang="en-US" dirty="0"/>
          </a:p>
        </p:txBody>
      </p:sp>
      <p:sp>
        <p:nvSpPr>
          <p:cNvPr id="5" name="Content Placeholder 4"/>
          <p:cNvSpPr>
            <a:spLocks noGrp="1"/>
          </p:cNvSpPr>
          <p:nvPr>
            <p:ph sz="half" idx="1"/>
          </p:nvPr>
        </p:nvSpPr>
        <p:spPr/>
        <p:txBody>
          <a:bodyPr/>
          <a:lstStyle/>
          <a:p>
            <a:r>
              <a:rPr lang="en-US" altLang="zh-CN" dirty="0" smtClean="0"/>
              <a:t>The FCT reduction results from reduced tail FCTs.</a:t>
            </a:r>
            <a:endParaRPr lang="en-US" dirty="0"/>
          </a:p>
          <a:p>
            <a:pPr lvl="1"/>
            <a:r>
              <a:rPr lang="en-US" dirty="0" smtClean="0"/>
              <a:t>A bounded-loss tolerant protocol benefits DML by ignoring some packet drops</a:t>
            </a:r>
            <a:endParaRPr lang="en-US" dirty="0"/>
          </a:p>
        </p:txBody>
      </p:sp>
      <p:pic>
        <p:nvPicPr>
          <p:cNvPr id="3" name="Content Placeholder 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48200" y="1676400"/>
            <a:ext cx="4038600" cy="2795953"/>
          </a:xfrm>
        </p:spPr>
      </p:pic>
      <p:sp>
        <p:nvSpPr>
          <p:cNvPr id="8" name="Slide Number Placeholder 7"/>
          <p:cNvSpPr>
            <a:spLocks noGrp="1"/>
          </p:cNvSpPr>
          <p:nvPr>
            <p:ph type="sldNum" sz="quarter" idx="12"/>
          </p:nvPr>
        </p:nvSpPr>
        <p:spPr/>
        <p:txBody>
          <a:bodyPr/>
          <a:lstStyle/>
          <a:p>
            <a:fld id="{D6860B3D-D4F8-4840-B91D-0EEC232E35FC}" type="slidenum">
              <a:rPr lang="en-US" smtClean="0"/>
              <a:pPr/>
              <a:t>15</a:t>
            </a:fld>
            <a:endParaRPr lang="en-US"/>
          </a:p>
        </p:txBody>
      </p:sp>
      <p:sp>
        <p:nvSpPr>
          <p:cNvPr id="9" name="Date Placeholder 8"/>
          <p:cNvSpPr>
            <a:spLocks noGrp="1"/>
          </p:cNvSpPr>
          <p:nvPr>
            <p:ph type="dt" sz="half" idx="10"/>
          </p:nvPr>
        </p:nvSpPr>
        <p:spPr/>
        <p:txBody>
          <a:bodyPr/>
          <a:lstStyle/>
          <a:p>
            <a:r>
              <a:rPr lang="en-US" smtClean="0"/>
              <a:t>8/17/19</a:t>
            </a:r>
            <a:endParaRPr lang="en-US"/>
          </a:p>
        </p:txBody>
      </p:sp>
      <p:sp>
        <p:nvSpPr>
          <p:cNvPr id="10" name="Footer Placeholder 9"/>
          <p:cNvSpPr>
            <a:spLocks noGrp="1"/>
          </p:cNvSpPr>
          <p:nvPr>
            <p:ph type="ftr" sz="quarter" idx="11"/>
          </p:nvPr>
        </p:nvSpPr>
        <p:spPr/>
        <p:txBody>
          <a:bodyPr/>
          <a:lstStyle/>
          <a:p>
            <a:r>
              <a:rPr lang="en-US" smtClean="0"/>
              <a:t>APNet' 19, Beijing, China</a:t>
            </a:r>
            <a:endParaRPr lang="en-US"/>
          </a:p>
        </p:txBody>
      </p:sp>
    </p:spTree>
    <p:extLst>
      <p:ext uri="{BB962C8B-B14F-4D97-AF65-F5344CB8AC3E}">
        <p14:creationId xmlns:p14="http://schemas.microsoft.com/office/powerpoint/2010/main" val="19947997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Works</a:t>
            </a:r>
            <a:endParaRPr lang="en-US" dirty="0"/>
          </a:p>
        </p:txBody>
      </p:sp>
      <p:sp>
        <p:nvSpPr>
          <p:cNvPr id="3" name="Content Placeholder 2"/>
          <p:cNvSpPr>
            <a:spLocks noGrp="1"/>
          </p:cNvSpPr>
          <p:nvPr>
            <p:ph idx="1"/>
          </p:nvPr>
        </p:nvSpPr>
        <p:spPr/>
        <p:txBody>
          <a:bodyPr/>
          <a:lstStyle/>
          <a:p>
            <a:r>
              <a:rPr lang="en-US" dirty="0" smtClean="0"/>
              <a:t>We have seen that leveraging Bounded Loss Tolerant has huge potential to speed up </a:t>
            </a:r>
            <a:r>
              <a:rPr lang="en-US" dirty="0" smtClean="0"/>
              <a:t>DML</a:t>
            </a:r>
            <a:endParaRPr lang="en-US" dirty="0"/>
          </a:p>
          <a:p>
            <a:r>
              <a:rPr lang="en-US" dirty="0" smtClean="0"/>
              <a:t>A concrete testbed implementation of bounded loss tolerant </a:t>
            </a:r>
            <a:r>
              <a:rPr lang="en-US" dirty="0" smtClean="0"/>
              <a:t>protocols</a:t>
            </a:r>
            <a:endParaRPr lang="en-US" dirty="0"/>
          </a:p>
          <a:p>
            <a:r>
              <a:rPr lang="en-US" dirty="0" smtClean="0"/>
              <a:t>Software prototype on top of this protocol</a:t>
            </a:r>
          </a:p>
          <a:p>
            <a:endParaRPr lang="en-US" dirty="0"/>
          </a:p>
        </p:txBody>
      </p:sp>
      <p:sp>
        <p:nvSpPr>
          <p:cNvPr id="7" name="Slide Number Placeholder 6"/>
          <p:cNvSpPr>
            <a:spLocks noGrp="1"/>
          </p:cNvSpPr>
          <p:nvPr>
            <p:ph type="sldNum" sz="quarter" idx="12"/>
          </p:nvPr>
        </p:nvSpPr>
        <p:spPr/>
        <p:txBody>
          <a:bodyPr/>
          <a:lstStyle/>
          <a:p>
            <a:fld id="{D6860B3D-D4F8-4840-B91D-0EEC232E35FC}" type="slidenum">
              <a:rPr lang="en-US" smtClean="0"/>
              <a:pPr/>
              <a:t>16</a:t>
            </a:fld>
            <a:endParaRPr lang="en-US"/>
          </a:p>
        </p:txBody>
      </p:sp>
      <p:sp>
        <p:nvSpPr>
          <p:cNvPr id="8" name="Date Placeholder 7"/>
          <p:cNvSpPr>
            <a:spLocks noGrp="1"/>
          </p:cNvSpPr>
          <p:nvPr>
            <p:ph type="dt" sz="half" idx="10"/>
          </p:nvPr>
        </p:nvSpPr>
        <p:spPr/>
        <p:txBody>
          <a:bodyPr/>
          <a:lstStyle/>
          <a:p>
            <a:r>
              <a:rPr lang="en-US" smtClean="0"/>
              <a:t>8/17/19</a:t>
            </a:r>
            <a:endParaRPr lang="en-US"/>
          </a:p>
        </p:txBody>
      </p:sp>
      <p:sp>
        <p:nvSpPr>
          <p:cNvPr id="9" name="Footer Placeholder 8"/>
          <p:cNvSpPr>
            <a:spLocks noGrp="1"/>
          </p:cNvSpPr>
          <p:nvPr>
            <p:ph type="ftr" sz="quarter" idx="11"/>
          </p:nvPr>
        </p:nvSpPr>
        <p:spPr/>
        <p:txBody>
          <a:bodyPr/>
          <a:lstStyle/>
          <a:p>
            <a:r>
              <a:rPr lang="en-US" smtClean="0"/>
              <a:t>APNet' 19, Beijing, China</a:t>
            </a:r>
            <a:endParaRPr lang="en-US"/>
          </a:p>
        </p:txBody>
      </p:sp>
    </p:spTree>
    <p:extLst>
      <p:ext uri="{BB962C8B-B14F-4D97-AF65-F5344CB8AC3E}">
        <p14:creationId xmlns:p14="http://schemas.microsoft.com/office/powerpoint/2010/main" val="14391767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DML applications run with reliable data transfer </a:t>
            </a:r>
            <a:r>
              <a:rPr lang="mr-IN" dirty="0" smtClean="0"/>
              <a:t>–</a:t>
            </a:r>
            <a:r>
              <a:rPr lang="en-US" dirty="0" smtClean="0"/>
              <a:t> not necessarily the only </a:t>
            </a:r>
            <a:r>
              <a:rPr lang="en-US" dirty="0" smtClean="0"/>
              <a:t>way</a:t>
            </a:r>
            <a:endParaRPr lang="en-US" dirty="0"/>
          </a:p>
          <a:p>
            <a:r>
              <a:rPr lang="en-US" dirty="0" smtClean="0"/>
              <a:t>DML applications are bounded-loss tolerant, due to its stochastic (iterative approximation) </a:t>
            </a:r>
            <a:r>
              <a:rPr lang="en-US" dirty="0" smtClean="0"/>
              <a:t>feature</a:t>
            </a:r>
            <a:endParaRPr lang="en-US" dirty="0"/>
          </a:p>
          <a:p>
            <a:r>
              <a:rPr lang="en-US" dirty="0" smtClean="0"/>
              <a:t>Ignoring some packet drops significantly reduces job completion time without affecting performance</a:t>
            </a:r>
            <a:endParaRPr lang="en-US" dirty="0"/>
          </a:p>
        </p:txBody>
      </p:sp>
      <p:sp>
        <p:nvSpPr>
          <p:cNvPr id="7" name="Slide Number Placeholder 6"/>
          <p:cNvSpPr>
            <a:spLocks noGrp="1"/>
          </p:cNvSpPr>
          <p:nvPr>
            <p:ph type="sldNum" sz="quarter" idx="12"/>
          </p:nvPr>
        </p:nvSpPr>
        <p:spPr/>
        <p:txBody>
          <a:bodyPr/>
          <a:lstStyle/>
          <a:p>
            <a:fld id="{D6860B3D-D4F8-4840-B91D-0EEC232E35FC}" type="slidenum">
              <a:rPr lang="en-US" smtClean="0"/>
              <a:pPr/>
              <a:t>17</a:t>
            </a:fld>
            <a:endParaRPr lang="en-US"/>
          </a:p>
        </p:txBody>
      </p:sp>
      <p:sp>
        <p:nvSpPr>
          <p:cNvPr id="8" name="Date Placeholder 7"/>
          <p:cNvSpPr>
            <a:spLocks noGrp="1"/>
          </p:cNvSpPr>
          <p:nvPr>
            <p:ph type="dt" sz="half" idx="10"/>
          </p:nvPr>
        </p:nvSpPr>
        <p:spPr/>
        <p:txBody>
          <a:bodyPr/>
          <a:lstStyle/>
          <a:p>
            <a:r>
              <a:rPr lang="en-US" smtClean="0"/>
              <a:t>8/17/19</a:t>
            </a:r>
            <a:endParaRPr lang="en-US"/>
          </a:p>
        </p:txBody>
      </p:sp>
      <p:sp>
        <p:nvSpPr>
          <p:cNvPr id="9" name="Footer Placeholder 8"/>
          <p:cNvSpPr>
            <a:spLocks noGrp="1"/>
          </p:cNvSpPr>
          <p:nvPr>
            <p:ph type="ftr" sz="quarter" idx="11"/>
          </p:nvPr>
        </p:nvSpPr>
        <p:spPr/>
        <p:txBody>
          <a:bodyPr/>
          <a:lstStyle/>
          <a:p>
            <a:r>
              <a:rPr lang="en-US" smtClean="0"/>
              <a:t>APNet' 19, Beijing, China</a:t>
            </a:r>
            <a:endParaRPr lang="en-US"/>
          </a:p>
        </p:txBody>
      </p:sp>
    </p:spTree>
    <p:extLst>
      <p:ext uri="{BB962C8B-B14F-4D97-AF65-F5344CB8AC3E}">
        <p14:creationId xmlns:p14="http://schemas.microsoft.com/office/powerpoint/2010/main" val="12561525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a:t>
            </a:r>
            <a:endParaRPr lang="en-US" dirty="0"/>
          </a:p>
        </p:txBody>
      </p:sp>
      <p:sp>
        <p:nvSpPr>
          <p:cNvPr id="3" name="Content Placeholder 2"/>
          <p:cNvSpPr>
            <a:spLocks noGrp="1"/>
          </p:cNvSpPr>
          <p:nvPr>
            <p:ph idx="1"/>
          </p:nvPr>
        </p:nvSpPr>
        <p:spPr/>
        <p:txBody>
          <a:bodyPr/>
          <a:lstStyle/>
          <a:p>
            <a:r>
              <a:rPr lang="en-US" dirty="0" smtClean="0"/>
              <a:t>Q &amp; A</a:t>
            </a:r>
            <a:endParaRPr lang="en-US" dirty="0"/>
          </a:p>
        </p:txBody>
      </p:sp>
      <p:sp>
        <p:nvSpPr>
          <p:cNvPr id="7" name="Slide Number Placeholder 6"/>
          <p:cNvSpPr>
            <a:spLocks noGrp="1"/>
          </p:cNvSpPr>
          <p:nvPr>
            <p:ph type="sldNum" sz="quarter" idx="12"/>
          </p:nvPr>
        </p:nvSpPr>
        <p:spPr/>
        <p:txBody>
          <a:bodyPr/>
          <a:lstStyle/>
          <a:p>
            <a:fld id="{D6860B3D-D4F8-4840-B91D-0EEC232E35FC}" type="slidenum">
              <a:rPr lang="en-US" smtClean="0"/>
              <a:pPr/>
              <a:t>18</a:t>
            </a:fld>
            <a:endParaRPr lang="en-US"/>
          </a:p>
        </p:txBody>
      </p:sp>
      <p:sp>
        <p:nvSpPr>
          <p:cNvPr id="8" name="Date Placeholder 7"/>
          <p:cNvSpPr>
            <a:spLocks noGrp="1"/>
          </p:cNvSpPr>
          <p:nvPr>
            <p:ph type="dt" sz="half" idx="10"/>
          </p:nvPr>
        </p:nvSpPr>
        <p:spPr/>
        <p:txBody>
          <a:bodyPr/>
          <a:lstStyle/>
          <a:p>
            <a:r>
              <a:rPr lang="en-US" smtClean="0"/>
              <a:t>8/17/19</a:t>
            </a:r>
            <a:endParaRPr lang="en-US"/>
          </a:p>
        </p:txBody>
      </p:sp>
      <p:sp>
        <p:nvSpPr>
          <p:cNvPr id="9" name="Footer Placeholder 8"/>
          <p:cNvSpPr>
            <a:spLocks noGrp="1"/>
          </p:cNvSpPr>
          <p:nvPr>
            <p:ph type="ftr" sz="quarter" idx="11"/>
          </p:nvPr>
        </p:nvSpPr>
        <p:spPr/>
        <p:txBody>
          <a:bodyPr/>
          <a:lstStyle/>
          <a:p>
            <a:r>
              <a:rPr lang="en-US" smtClean="0"/>
              <a:t>APNet' 19, Beijing, China</a:t>
            </a:r>
            <a:endParaRPr lang="en-US"/>
          </a:p>
        </p:txBody>
      </p:sp>
    </p:spTree>
    <p:extLst>
      <p:ext uri="{BB962C8B-B14F-4D97-AF65-F5344CB8AC3E}">
        <p14:creationId xmlns:p14="http://schemas.microsoft.com/office/powerpoint/2010/main" val="13898675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Growth of Machine Learning</a:t>
            </a:r>
            <a:endParaRPr lang="en-US" dirty="0"/>
          </a:p>
        </p:txBody>
      </p:sp>
      <p:sp>
        <p:nvSpPr>
          <p:cNvPr id="3" name="Content Placeholder 2"/>
          <p:cNvSpPr>
            <a:spLocks noGrp="1"/>
          </p:cNvSpPr>
          <p:nvPr>
            <p:ph idx="1"/>
          </p:nvPr>
        </p:nvSpPr>
        <p:spPr/>
        <p:txBody>
          <a:bodyPr/>
          <a:lstStyle/>
          <a:p>
            <a:r>
              <a:rPr lang="en-US" dirty="0" smtClean="0"/>
              <a:t>Growing applications of AI, many of them leverages “machine learning</a:t>
            </a:r>
            <a:r>
              <a:rPr lang="en-US" dirty="0" smtClean="0"/>
              <a:t>”.</a:t>
            </a:r>
            <a:endParaRPr lang="en-US" dirty="0" smtClean="0"/>
          </a:p>
          <a:p>
            <a:r>
              <a:rPr lang="en-US" dirty="0" smtClean="0"/>
              <a:t>Our work: Running distributed machine learning over reliable data transfer protocol does </a:t>
            </a:r>
            <a:r>
              <a:rPr lang="en-US" dirty="0" smtClean="0">
                <a:solidFill>
                  <a:srgbClr val="0432FF"/>
                </a:solidFill>
              </a:rPr>
              <a:t>NOT</a:t>
            </a:r>
            <a:r>
              <a:rPr lang="en-US" dirty="0" smtClean="0"/>
              <a:t> lead to optimal performance!</a:t>
            </a:r>
            <a:endParaRPr lang="en-US" dirty="0"/>
          </a:p>
        </p:txBody>
      </p:sp>
      <p:sp>
        <p:nvSpPr>
          <p:cNvPr id="7" name="Slide Number Placeholder 6"/>
          <p:cNvSpPr>
            <a:spLocks noGrp="1"/>
          </p:cNvSpPr>
          <p:nvPr>
            <p:ph type="sldNum" sz="quarter" idx="12"/>
          </p:nvPr>
        </p:nvSpPr>
        <p:spPr/>
        <p:txBody>
          <a:bodyPr/>
          <a:lstStyle/>
          <a:p>
            <a:fld id="{D6860B3D-D4F8-4840-B91D-0EEC232E35FC}" type="slidenum">
              <a:rPr lang="en-US" smtClean="0"/>
              <a:pPr/>
              <a:t>2</a:t>
            </a:fld>
            <a:endParaRPr lang="en-US"/>
          </a:p>
        </p:txBody>
      </p:sp>
      <p:sp>
        <p:nvSpPr>
          <p:cNvPr id="8" name="Date Placeholder 7"/>
          <p:cNvSpPr>
            <a:spLocks noGrp="1"/>
          </p:cNvSpPr>
          <p:nvPr>
            <p:ph type="dt" sz="half" idx="10"/>
          </p:nvPr>
        </p:nvSpPr>
        <p:spPr/>
        <p:txBody>
          <a:bodyPr/>
          <a:lstStyle/>
          <a:p>
            <a:r>
              <a:rPr lang="en-US" smtClean="0"/>
              <a:t>8/17/19</a:t>
            </a:r>
            <a:endParaRPr lang="en-US"/>
          </a:p>
        </p:txBody>
      </p:sp>
      <p:sp>
        <p:nvSpPr>
          <p:cNvPr id="9" name="Footer Placeholder 8"/>
          <p:cNvSpPr>
            <a:spLocks noGrp="1"/>
          </p:cNvSpPr>
          <p:nvPr>
            <p:ph type="ftr" sz="quarter" idx="11"/>
          </p:nvPr>
        </p:nvSpPr>
        <p:spPr/>
        <p:txBody>
          <a:bodyPr/>
          <a:lstStyle/>
          <a:p>
            <a:r>
              <a:rPr lang="en-US" smtClean="0"/>
              <a:t>APNet' 19, Beijing, China</a:t>
            </a:r>
            <a:endParaRPr lang="en-US"/>
          </a:p>
        </p:txBody>
      </p:sp>
      <p:sp>
        <p:nvSpPr>
          <p:cNvPr id="11" name="AutoShape 4" descr="mage result for image classification"/>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12" descr="mage result for image classification"/>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2" name="Picture 18" descr="mage result for image classific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4210050"/>
            <a:ext cx="3352800" cy="1885950"/>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0" descr="mage result for translation machine learning"/>
          <p:cNvSpPr>
            <a:spLocks noChangeAspect="1" noChangeArrowheads="1"/>
          </p:cNvSpPr>
          <p:nvPr/>
        </p:nvSpPr>
        <p:spPr bwMode="auto">
          <a:xfrm>
            <a:off x="3221891" y="2116992"/>
            <a:ext cx="207108" cy="2071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6" name="Picture 22" descr="mage result for translation machine learn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4270863"/>
            <a:ext cx="4038600" cy="1825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9205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t>ML as Iterative Approximation</a:t>
            </a:r>
            <a:endParaRPr lang="en-US" dirty="0"/>
          </a:p>
        </p:txBody>
      </p:sp>
      <p:sp>
        <p:nvSpPr>
          <p:cNvPr id="5" name="Content Placeholder 4"/>
          <p:cNvSpPr>
            <a:spLocks noGrp="1"/>
          </p:cNvSpPr>
          <p:nvPr>
            <p:ph sz="half" idx="1"/>
          </p:nvPr>
        </p:nvSpPr>
        <p:spPr/>
        <p:txBody>
          <a:bodyPr>
            <a:normAutofit/>
          </a:bodyPr>
          <a:lstStyle/>
          <a:p>
            <a:r>
              <a:rPr lang="en-US" dirty="0" smtClean="0"/>
              <a:t>Many ML applications iteratively “learns” a mathematical model to describe data</a:t>
            </a:r>
          </a:p>
          <a:p>
            <a:r>
              <a:rPr lang="en-US" dirty="0" smtClean="0"/>
              <a:t>Represented as minimizing obj. function</a:t>
            </a:r>
          </a:p>
          <a:p>
            <a:endParaRPr lang="en-US" dirty="0"/>
          </a:p>
          <a:p>
            <a:r>
              <a:rPr lang="en-US" dirty="0" smtClean="0"/>
              <a:t>E.g. Stochastic Gradient Descent (SGD)</a:t>
            </a:r>
            <a:endParaRPr lang="en-US" dirty="0"/>
          </a:p>
        </p:txBody>
      </p:sp>
      <p:sp>
        <p:nvSpPr>
          <p:cNvPr id="13" name="AutoShape 14" descr="data:image/png;base64,iVBORw0KGgoAAAANSUhEUgAAAwgAAAIJCAYAAAABLhoGAAAABHNCSVQICAgIfAhkiAAAAAlwSFlzAAAXEQAAFxEByibzPwAAADl0RVh0U29mdHdhcmUAbWF0cGxvdGxpYiB2ZXJzaW9uIDIuMi4yLCBodHRwOi8vbWF0cGxvdGxpYi5vcmcvhp/UCwAAIABJREFUeJzs3XmYW2X58PHvSTLJTDJJZt+3tkChLRUEVMpWZHMrVlB+UMAi/GQpCMoi6KvQIiCtgiyyiJZFwSqr0NeCoti+ZZMWEbCVUtpZM/uSdSbJJDnvH2nSSXMya2Ym096f68rVmZOTc55MZzn3eZ77vhVVVRFCCCGEEEIIAN10D0AIIYQQQgiROSRAEEIIIYQQQsRJgCCEEEIIIYSIkwBBCCGEEEIIEScBghBCCCGEECJOAgQhhBBCCCFEnAQIQgghhBBCiDgJEIQQQgghhBBxEiAIIYQQQggh4iRAEEIIIYQQQsRJgCCEEEIIIYSIkwBBCCGEEEIIEScBghBCCCGEECJOAgQhhBBCCCFEnAQIQgghhBBCiLiMDRAURSlUFKVTURRVUZRPpns8QgghhBBCHAgM0z2AYdwFFKXzgIqitANmoDmdxxVCCCGEEGKaVQP9qqqWTfRAGRkgKIpyCrAceAS4NI2HNptMJuucOXPmpfGYQgghhBBCTKtdu3YRCATScixFVdW0HChdFEXJAT4EAsBS4GNgl6qqB6Xh2NvmzZs3b9u2bRM9lBBCCCGEEBlj/vz5bN++fbuqqvMneqxMnEG4BZgNnAQMTvNYhBBCCCGEOKBkVJKyoigLgeuAx1RV3Tzd4xFCCCGEEOJAkzEBgqIoOuA3gBP4/jQPRwghhBBCiANSJi0x+g5wDPAtVVV7JnIgRVFSJRnMmchxhRBCCCGE2N9lxAyCoig1wG3AJlVVH5/m4QghhBBCCHHAypQZhAcAI3B5Og6WKnt7z8yClDgVQgghhBAihUwJEL5CNPfgYUVRhm7P3vNvpaIoG/d8fK6qqu1TODYhhBBCCCEOGJkSIADkES1tqiV7yHPZKfYRQgghRIZQVZVM67UkxEygKAr73DCfchkRIKiqqvlVUBSlDqgnTY3ShBBCCDF5wuEwPT09eDwegsHgdA9HiBnLaDRitVopLCxEr9dP+fkzIkAQQgghxMwWDodpamrC7/dP91CEmPGCwSA9PT34fD5qamqmPEiQAEEIIYQQE9bT04Pf70ev11NaWorFYkGny4hiiULMKJFIBJ/PR0dHB36/n56eHkpKSqZ0DBIgCCGEEGLCPB4PAKWlpdjt9mkejRAzl06ni/8Mtba24vF4JEAYSlXVBmB6szSEEEIIMSxVVeM5BxaLZZpHI8T+IfazFAwGUVV1ShOXZe5PCCGEEBMytFqRLCsSIj2G/ixNdUUw+SkWQgghhBBCxEmAIIQQQgghhIiTAEEIIYQQQggRJwGCEEIIISaXqoLPN7MeaVjzHeuIm5eXh9Pp1NznzjvvRFEUVq5cOeHzzQQNDQ0oisLixYuneyhiGBldxUgIIYQQ+4H+fsjNne5RjI3XC2mqyORyubj77ru59dZb03I8ISabzCAIIYQQQkwSRVHIzs7m3nvvpa+vb7qHI8SoSIAghBBCCDFJdDodl156KW63m5///OfTPRwhRkUCBCGEEEKISXTTTTeRk5PD/fffT09Pz6hf19/fz09+8hMWLFhATk4OdrudE088kT/84Q+a+9fV1aEoCqqqcv/99/OpT30Ks9nMEUccAcDGjRtRFIWLLrqIzs5OLrnkEsrKyrBYLBx//PG8+eab8WM9/PDDLFy4kJycHKqrq1m5ciWRSCTpnJs3b+aqq65i4cKF5Ofnk5OTw6GHHspNN92UMu9CZD4JEIQQQgghJlF5eTmXX345Ho+Hn/3sZ6N6jcfj4cQTT+Tmm2+ms7OTr3zlKxx33HG88847nHfeeVxzzTUpX3v55Zdz3XXXUVJSwplnnsns2bMTnu/r6+PYY4/l73//O4sXL+bwww/njTfe4LTTTmPbtm1cc801XHvttVRXV3PqqaficrlYtWoVP/7xj5POdcMNN7B27VpycnI45ZRTOOWUU3C73axevZrjjz8er9c7ti+WyAiSpCyEOGCpqkooFCIUChEOh4lEIkQikfjHsdb2sQdE1xPrdDr0ej0GgyH+iD0vhBBabrzxRn71q1/xy1/+kuuuu47i4uJh9//hD3/Iu+++y8knn8yLL76I1WoF4KOPPuKkk07ivvvu47TTTuMrX/lK0muff/553nvvPebPn6957JdeeokLLriARx99lKysLABWrlzJqlWrOOecc3A6nXz44YfMmTMHgO3bt3PkkUdyzz338IMf/IDcIQnnt9xyC4sWLcJut8e3BQIBrr76ah555BHuvvtubr755rF9scS0kxkEIcR+T1VVAoEATqeTzs5OHA4H9fX17Ny5k927d9PU1ITD4aCtrY2Ojg66u7vp7e2lr6+P3t5eenp66O7upru7m66uLjo6OmhtbaWpqYndu3fz8ccf88knn9DQ0IDD4aC7uxu3200gEEBNQ6lEIcTMV1payhVXXIHP52P16tXD7uvz+Vi7di06nY4HH3wwHhwAHHroofzoRz8C4N5779V8/Y033pgyOACw2Wzcd9998eAA4Hvf+x6KorB9+3ZuvfXWeHAAMG/ePL785S/T39/P1q1bE471xS9+MSE4ADCZTNxzzz0YDAZefPHFYd+ryEwygyCE2O+oqorf76e/v5+BgQEGBgY0186mUzgcJhwOEwgEEqbUFUXBaDRiMpnIyckhJycHo9EoMw5CHIBuvPFGHn74YR566CFuuOEGSktLNfd79913GRgY4Oijj+bQQw9Nev7CCy/k6quv5o033iASiaDTJd7vPfPMM4cdx9FHH01+fn7CNrvdTkFBAT09PZx++ulJr4ktU2pra0t6zuFwsH79ej766CPcbnf8963RaGTnzp3DjkVkJgkQhBD7BVVV8fl8eDwevF7vpAcEoxWbvQgEArjdbgD0en08WMjJySE7O1sCBiEOAMXFxVx55ZWsWbOGO++8k1/84hea+7W2tgLRpGMteXl52O12XC4XfX19FBYWJjxfU1Mz7DgqKys1t+fm5tLT06P5fGxZUSAQSNh+9913c9NNNzE4ODjsOcXMIkuMhBAzViwoaGtr45NPPsHhcCTcvcpU4XAYr9dLV1cXTU1N7Nq1i7a2NtxuN+FweLqHJ4SYRDfccAO5ubk8/PDDmnfjR2u4mwrZ2dnDvnbfGYexPh/z9ttvc91112E2m3n88cdpaGjA7/ejqiqqqlJeXj6q44jMIzMIQogZJxKJ4Ha76e3tHfddK0VRyMrKij/0ej16vR6dTpfwiP2hG/qIJTLHEpyHJjqPJ+cgHA7jdrtxu90oikJOTg65ubnk5uYmrBEWQsx8RUVFfOc73+GnP/0pP/3pT6moqEjaJ7atsbFR8xgulwun00lOTk7SUqGp9MILLwBw++23s3z58oTnBgYGaG9vn45hiTSQAEEIMWOEQiGcTidOp3NMd9p1Oh3Z2dnx5TxGo5GsrKy0L+tRVZVgMEggEIj/GwgExhTEqKpKf38//f39dHZ2kp2djd1ux2q1otfr0zpeIcT0uO666/jlL3/JI488wre//e2k54866ihycnJ499132blzJwcffHDC808++SQAxx133Kjv9k+GWGfoqqqqpOeeeeYZKdIwg8kSIyFExguHw3R2drJ79256enpGDA4URcFsNlNcXExNTQ0HHXQQ1dXVFBUVkZubO2lJwoqiYDKZsNlsFBUVUVlZyezZszn44IOpqqqisLAQs9k8pnP7/X46OjrYtWsXDocDj8cjf3SFmOEKCwu5+uqrCQQCrF27Nul5i8XCxRdfTCQS4corr8Tn88Wf+/jjj7ntttsAuPrqq6dszFoOOeQQANauXZtwI2T79u3ceOON0zUskQYygyCEyFiqqsZLjY5mxsBsNmO1WsnNzcVgyJxfbzqdDovFgsViAfZWWRoYGMDn8zEwMDDiRb+qqni9XrxeL3q9HqvVSl5eHiaTaSreghAiza677jruv//+ePGCff30pz/l7bff5tVXX2X27NmcdNJJ+Hw+XnvtNfx+P1dffTVLliyZ4lEn+ta3vsVdd93F+vXrmTt3Lscccwy9vb1s2rSJpUuX8s4776RcJiUym8wgCCEyUn9/Pw0NDezcUs99Z+3k9V/sRo0kX0QbDAaKioqYM2cO1dXV5OXlZVRwoCWWZ1BQUEB1dTVz5syhvLwcq9U6quUC4XAYp9NJQ0MDLS0teL1emVUQYobJz8/nu9/9bsrnrVYrmzZtYtWqVRQVFfHSSy+xefNmjj76aH7/+9+n7IEwlQoLC9myZQvLli0jGAzy0ksv4XA4+MlPfsK6deume3hiApQD6Y+Koijb5s2bN2/btm3TPRQhRAqRSISuri6cTicAL92wk++v39spNBcPf7jtDeYtm0tBQQE2m22/KhEay0Hwer14PJ5R51oYjUby8/Ox2WzTuiZZHJgikQg7duwAYO7cucnfgz4fDOm+OyN4vbBn1k+I6TDiz9U+5s+fz/bt27erqpq6S94oZfZtNiHEAcXv99PW1kYwGIxvK5ttoEjpplstAsCLlUt/dDgtP6pCWbiQwO+exrRw7nQNOe0URYkvRyopKcHn8+FyufD5fMPOEgSDwXgXaLvdTl5enlRAEpnDbI5ecM8kZvN0j0CIaSMBghBi2qmqitPppKurK+ki+DNXzOL1K3ro/OcObrrCzJv9R/ItHsONDfWDBg7/lJkW4DBLE394MYeFpxRPz5uYBIqixMudhsNhPB4PLpcLv9+f8jXhcJje3l76+vrIzc0lPz+fnJycKRy1EBoURe7GCzGDyDy0EGJaRSIRHA4HnZ2dmnfIFUWhoKCA4y44ljd8R6KqcNubp2AvM9NELS1UA/BfXw2fOrUYRYFjS3bxyXueqX4rk0qv15OXl0dtbS21tbXY7fZhl1apqorH46GpqYmmpiYGBgamcLRCCCFmMgkQhBDTJhQK0dTUlFDCbyiTyURtbS3FxcWJay+PPRba2lgYeZ9/rtlENU0Jr3u7aw4Hf9qKosDWix+EIUuW9gfZ2dmUlZUxe/ZsCgsLR+yPMDAwQFNTEw6HI2H5lhBCCKFFAgQhxLQIBAI0NjYSCAQ0n8/Ly6Ompmb4Mp6KwmduOIkmtQY1HOHVq9djw5Wwy+BjvyVkMvNf5TAePHcT3Z2RdL6NaTW0glNZWdmIJU+9Xi8NDQ10dHQQCoWmaJRCCCFmGgkQhBBTzufz0dTUpHmRqtfrqayspLS0dGzVeHQ6Tr13CS7VTiQwyAvnrOOXXMmx/JMAJu7lGq7840kUl+pQFPj2aQ24XftHFTdFUbDb7dTV1VFdXU3uMNViYvke9fX19PT0EInsPwGTEEKI9JAAQQgxpbxeLw6HQ/PC1GQyUVdXN+wF7mgoxiyW/vE8rlQfALcby/8uo4qWhH1+87c67HkKigLXL3MwTN7vjGI2m6msrGTWrFnD5ilEIhG6u7upr6/H6XRKHwUhhBBxEiAIIaaMz+ejtbVV82LUYrFQU1OT/iZnViv8+tf8SL2NsKOd++Y9nLTLXesqOTXndTjySNhTc3qmMxqNlJWVUVtbO2zAFQqF6OjooKGhAe9MK0MphBBiUkiAIISYEgMDAymDA7vdTmVl5aQ3+NJVlPGdbZejqhD84CNuLXsw/typ/A3Xv3fTe+jnWKD8B0WBe3/iYpR9yjKWyWSisrKS6upqsrOzU+4XDAZxOBxS8UgIIYQECEKIyRcIBFIuKyosLKSsrGzKuyFnHX4oP25bgapCePOb3Fj8GHbcbOEYtrEAgO/ebMdgiJZwf+LhAWbyKhyz2UxtbS0VFRUYjcaU+0nFIyGEEBIgCCEm1eDgIM3NzYQ1bsUXFBRQVFQ0DaNKpDt+ETmdjRCJcMK6q/gBdyTtc9EVOeh08LmqZlobZu6Fs9Vqpa6ujtLS0mHLo8YqHnV3d0t+ghBCHGAkQBBCTJpIJEJra6tmcJCXl0dxcYZ1PVYUzOeeyR3qD1HDEbrWPMY5/DFhl386qnHPOhwUhd0/eYqdO4avAjTgCvK7u7smc9RjpigKeXl58T4KqZZ2qapKT08PDQ0NsuxICCEOIBIgCCEmTWdnJ36N8kA2m42SkpJpGNEY6HQU3fAt/qj+D2ogSMvVa/gaz/MD7mAOu3Fh48c3wyGHRsumVhf18/ZbyXfaX77zfZZfV8jjd/dMw5sYnk6no6ioaMSKR8FgkKamJjo6OqQsqhBCHADSXC5ECCGinE4nLpcraXtubu605BxMiNFI5b3f5/l7Abcbrt2Nfe1a2iiP79LSY+bYRdGPF8zuZ92LZhYsgMCmt1E5hm9dV4ghq48LvpM/Pe9hGAaDgbKyMvLz8+nu7k5ZzcjpdOL1eiktLZ1wKVpxYFNV6O9P/bxeD0Nz6lM0Wx/zvjod5OSMbl+zOZp/JMSBSGYQhBBpNzAwQGdnZ9L2WOnNGRUcDKGqKoM5OQQeeICB/n7W76xh6+cuYx7bEvb7z24zhx8O3yl6im+89V3MRK9Cll9tY93DyUFTpohVPKqqqiIrK0tzn1AohMPhSLl0TIjR6O+H3NzUjwsvTNx/uH3PPjtx35KS1Pt+8YuJ+9bVpd53uABmtBRFSXpkZWVRUVHB2WefzZtvvjnxk2SQjRs3oigKF1100aSep6GhAUVRWLx48ahfs3jxYhRFoaGhYdLGtT+RGQQhRFpFIhHa2tqSElt1Oh0VFRXDJsZmikgkgt/vJxAIEAwGGRwcJBgMEgqFkt5X7uPX8jxg3P0yjVf8lgsaf4aDKgDqev7Fq5xOP5bocdFz4RUW+gMOvvEtKyaTCaPRmHEBk8Vioa6uju7u7pRN1DweD/39/ZSVlclsghhRIACXXQZPPDG6/Z99dvR37zdsGP2+mzZNz6zA8uXL4x97PB7ef/99nn/+eV544QWefPJJli1bNvWDEmIYEiAIIdKqq6uLwcHBpO1lZWWYTKZpGNHIIpEI/f39DAwMMDAwgN/vH3PlnuDs2ZT/ZSV/x0fOv9YRvGI1O1yVPMdZCfuFMfC/363ktX84uHl1G4qiYDQaMZlM8Ud2dva0B1I6nY6SkhJsNhvt7e0EAoGkfcLhMA6HI55TMt1jFpkrFBp9cJAJjj46uhwpXR5//PGEzyORCD/84Q9ZvXo1V199Nd/4xjdSztoJMR0yKkBQFOVa4HjgcKAEyAbagU3Az1RV/XAahyeEGEF/fz9OpzNpe0FBAVardRpGlFokEsHn8+HxePD5fGlNvh349KfxPP1rvnLGMSn3+f2LlSzKe4VTfzCLQCCQcAGuKAo5OTnk5uZisViG7Vsw2bKzs6mtraW3t5eenh7NwMntdsdnEywWyzSMUoj02rJlco+v0+m49dZbueuuu+jp6WHbtm0cccQRk3tSIcYg03IQfgh8EegF/g78GfADFwLvKorylWkcmxBiGJFIhI6OjqTtJpMpI3odxAwMDNDW1sauXbtobW3F4/FMSmWe1x9qTdpmx8lC/h3//KonvoDx3GvYtwObqqr09/fT2dlJfX09DQ0NdHV1MTAwMC09CRRFobCwkLq6OnKGZngOEQqFaGlpkUpHQoyS0WjEbrcD0Z+ffTU3N3PZZZdRW1uLyWSipKSEs846iy0a0ctIa/8vuugiFEVh48aNCdsVRaGuro5wOMzq1as55JBDMJlMVFdXc+ONN2rOHAJs27aNpUuXkp+fj9Vq5YQTTuCVV14Z9v2qqsq6dev4/Oc/T35+PtnZ2Rx22GGsXLmS/hQJH83NzVx44YUUFxdjNps56qijePLJJ4c9z3hs376d888/n/LycoxGI5WVlXzzm99kx44dmvu/+eabLF26NP5/U1ZWxmc+8xluuummpCIPGzZs4LTTTqOyshKTyURFRQXHH388q1atSvv7SKeMmkEAvgq8q6pqQl1ERVFWAA8Av1EUpUpV1eSfJCHEtOru7k7qvKsoSkYkJauqitfrpa+vb9z1/GNLgbKystDr9eh0uoRH7DyxR05LK7fVPER1pZ/qOpWKQ7PIOaiQwcpKdv/7VU7/7mkAzP73K0QOU9i1eTPhFH0hYjMMvb296PV6cnNzyc3NxWw2p+xhMBmMRiPV1dU4nU66uro0gxWn04nP56O8vDxlMCGEgPr6enp6esjKyuKggw5KeO7DDz/k85//PN3d3cydO5ezzjqLpqYmXnjhBdavX8/vf/97vvGNb6RtLMuWLWPDhg0sXryYuXPnsnnzZtasWYPD4Ui6IN+6dSsnn3wyXq+XBQsWsGDBAnbu3MmXvvQlrrjiCs3jRyIRLrjgAtatW0dubi5HH300+fn5bN26lVWrVvHyyy+zcePGhN8Z9fX1LFq0iPb2dmbPns2pp56Kw+Hgm9/8JldeeWXa3vvf//53lixZwsDAAEceeSSLFy/mo48+4ne/+x0vvPACGzZs4IQTTojvv379epYuXYqqqnzmM59h0aJFOJ1Odu7cyerVq7n88svjeVkPPPAAV111FXq9nuOOO46TTjqJ7u5u/vvf/7Jy5UpuueWWtL2PdMuoAEFV1TdSbH9wz/KjOcA84IMpHZgQYliBQIC+vr6k7QUFBWQPrT84xVRVxeVy0dvbq5kXkYperycnJwez2YzRaMRoNGIwGMYU6Fy2JfkPpaqqDA4OUvLpADc5PNz5MytltNFJCQedcAJtq1fj/upXhz1uOBzG5XLhcrlQFAWz2YzNZsNqtU5JIKYoCvn5+VgsFtra2jT7XMS6ZxcXF5Ofn3llXYUYSV0dbN8eLXWabl6vl3//+99873vfA+CKK64gLy8v/ryqqpx//vl0d3fz/e9/nzvvvDP+s/3cc89xzjnncPHFF3P88cdTXl6ueY6xaGxsxGw2s3PnTsrKyoDoxfmnP/1pnnrqKVatWsWcOXPiY1u+fDler5ebb7454S74gw8+mPLC/a677mLdunUsXryYdevWxc8TDAZZsWIFa9euZdWqVdx5553x16xYsYL29nYuvvhifvWrX2EwRC9Z169fz9e+9rUJv28An8/H+eefz8DAAL/85S8Txv+LX/yCa6+9lmXLlrFz587437Kf//znRCIRnn32Wc7ep4TWli1bKCwsjH++Zs0aFEXh7bff5uijj45vV1WVTZs2peU9TJZMW2I0nNhf9+CwewkhplxXV3KnYKPRmPCLcqp5vV4aGhro6OgYMThQFAWLxUJpaSmzZs3ioIMOorKyMn4hnJWVlZaL79gshNVq5adrrLz0EvzzhmcpoBeA8htvZPZZZ6Eb5blUVcXn89HW1sbu3bvp6enRXKowGYxGIzU1NRQVFWl+bVRVpbOzk9bWVllyJGacxsaklX8TMrTMaWxJzo4dO7j//vu55557EvbduHEjH374ITU1Ndx2220JP19nn302S5cuxev18uijj6ZtfPfdd1/8oh1g1qxZXHDBBQBs3rw5YWzbt29n9uzZ3HzzzQnHWLFiBZ/97GeTjh0KhVizZg0Wi4U//OEPCecxGo3cf//9lJWV8cgjj8R/V+zevZtXXnkFm83G3XffHQ8OAJYsWcLXv/71tLzvp59+mo6ODo499tik4OZ73/seRx11FC0tLTz33HPx7bG/d6eeemrS8Y455piEfLuuri7y8vISggNgzCVap8OMCBAURbkQmAvs3PMQQmQIn8+HT6Pb0HQtLQoGgzgcDhwOR9KSp32ZzWbKysqYM2cOVVVV5OXlTWlC8JIlULPmOzjf2M6DXIEfE1nbt3Pw3LlURyLk5+ePurJJKBSiu7ub3bt3p7yzn26x3ITYOlwtHo+HxsbGlGuZhTgQLF++PP4499xzOfbYY/H5fNx6661Ja/djF+TnnHOO5s//hXuaRAy9cJ+IrKwsTj755KTthxxyCABtbW1JY/v617+uWbXsvPPOS9r2r3/9i+7ubhYtWkRpaWnS8zk5ORx11FH09fWxc2f0Eu/1118H4Atf+EI8T2Ok84xH7P2cf/75ms9rBUlHHXUUEP1/2LJly7A3QGLv65JLLmHbtm0p98tEGbXEKEZRlBuA+YAFOGzPx63AeaqqSmceITKEqqqaswc2m21a1p87nU46OzuHTeTV6XTY7fYpDwaGc9W9B/M0D3IlDxJBQQHM8+ZhfuABSlasIBAI4PV68fl8I+ZQqKqK2+3G7XaTk5NDXl7epC8/MplM1NbW0t3dTW9vb9LzwWCQpqYmSktLsdlskzYOkbnMZujsjDYxOxDtW+YU4L333uOkk07izDPP5D//+Q9z584FoLU1WuCgrq5O81ix7Q6HIy1jKysr07zYj90JHxrcx8ZWW1s77NiGijUme/XVV0f8PRTLuRjPecZjPF/rO+64gw8//JD169ezfv168vPzOf744znzzDO54IILEpbVPvDAAyxdupRHH32URx99lNLSUk466STOOuuslEFWpsjIAAE4AzhlyOeNwDdVVX13NC9WFCVVmDZnogMTQuzl8XiS7gwrijLlVYvC4TDt7e1J1SOG0uv15Ofnk5eXl3G/lBctgqefjn58xtxG/rpjzx/FK6+E1asx1ddjKiyksLCQUCiEz+eLBwzDBUOxvg5dXV3xoGjoVH06KYpCcXExOTk5tLe3J3VZjjXQ8/v9FBcXT3viuphaigIpcvAPWEceeSSXXXYZP//5z3nooYeSlhqlMp6fneHuck92oYPYuQ866CCOO+64YfedzmWpWrS+1tXV1WzdupXXXnuN//t//y+bNm2KBwtr1qzhrbfeir+PhQsXsn37dl555RU2bNjAxo0befrpp3n66ac59thj2bhxY8bcqNpXRgYIqqqeCqAoSh7Rngg3A5sURfmRqqq3T+vghBBA9E51d3d30va8vLwpbfjj8/lob29PufZeURQKCgooKCiY0oo/Y3HNNXD99dFmUq/uqOGFhzv42uV7puKbmkCvhx074JBDMBgM2O127HY74XAYt9tNX1/fsHkWoVCInp4eent7sVqt8RKDkyE3N5eamhpaW1s1lxX19fXh9/spLy+XxlDigDdr1iwftMU5AAAgAElEQVSA+NIagIqKCiCaPKwldke+srIyvi12kZnqJklzc/OExwrEk6JTjU1re1VVtLP8oYceqjmTkq7zjMd4vtYABoOB008/ndNPPz3++osvvpjXXnuN1atXs2bNmvi+2dnZLF26lKVLlwLRErHLli3jrbfe4je/+Q0rVqxIy3tJt8z8a7mHqqpOVVU3A18C3gV+oihK6s5De183X+sB7JrsMQtxoHC73UkXpXq9fkrvAPX19dHS0pIyOMjNzWXWrFkUFRVlbHAQMzSN46zLS+jpDMOCBXs3zp0Lq1cnvCY2KzJr1iwqKytHbFIWW37U2NhIW1vbmCo7jUUsgVlr7TBEZzYaGxs1c1fE/ikQiE6IiUS7d+8GiJfFBOIlNZ955pmkmTggXnZ0aOnN2AX1xx9/nLR/b28v//rXv9Iy3tg5n3vuOc1ZiT/84Q9J24455hjsdjubNm3SXIKo5fjjjwfglVdewe12j+o84xF7P+vWrdN8XutrraW2tpYbb7wRgP/85z/D7jt//vx4QvRI+06nzP6LuYeqqoPAHwEFWDLNwxFCQMqyplOxfCdWIaezs1Pzeb1eT0VFBZWVlTPmLrXRCP/e20ONohId6gcfwmOP7d14001gtUanGoZQFIXc3FyqqqqYNWsWeXl5IwZEbreb+vp6Ojs7NS9CJkqn01FWVpYyWT0cDtPS0pKyO7PYv4RC8OCD0z2K0Zs3L7osajK99957PPLIIwB86Utfim9fvHgxhx9+OA0NDdx8880JPx8vvPACzz//PLm5uVx88cXx7bNmzaKmpoYPP/yQF198Mb7d5/Nx6aWXal5kj8fixYs59NBD2bVrF7fddlvCc7/61a946623kl5jMpn4/ve/j8fj4ayzzooHRUM5HA5+97vfxT+fM2cOp59+Om63m+uuuy7hd9SGDRt45pln0vJ+zjnnHEpLS3n99dfj/xcx9913H1u3bqWysjKhnOkvfvEL2tvbk461YcMGILoECaC/v5/77rsPp9OZsF8kEoknpsf2zUQZucQohdhaBlnFKMQ08/l8SctH9Hp9Qi3vyRJby55qKj1WmWimBAZDfepT8MMfwh13RD9ftQpWrrwIzjgD9kyF4/VCVha8/z4sXJh0DKPRSGlpKUVFRbjdbpxOZ8pqTqqq0tfXh9vtpqCgYFSBxVjZ7XZMJhOtra2aMxbd3d34/f6UiZJCTId0F5wZ2uE4GAzS2NjI22+/TSQSYcmSJfHKRBAN+J966ilOPvlk7rjjDl544QWOOOIImpqaeOONNzAYDKxduzapB8Itt9zCJZdcwtlnn82JJ55Ibm4u77zzDjabja9+9asJgcN46XQ6Hn/8cU455RRuueUWnn32WRYsWMAnn3zC1q1bWbFiBQ9qRII33XRTvPnYYYcdxpFHHsmsWbMIBoPs2LGD7du3s3DhwoSvw0MPPcSiRYv4zW9+wz/+8Q+OOeYYWltb2bx5MytWrOCBBx6Y8PuxWCw89dRTLFmyhMsuu4xHHnmEQw45hI8++oj33nuP3Nxc1q1bl7Akc9WqVVx//fV86lOf4uCDD0ZVVd5//30+/vhjCgoKuP7664Ho//M111zD9ddfz1FHHUVdXR3BYJAtW7bQ3NxMXV0dl1566YTfw2SZETMIe5y0519ZJiTENNOaPbDb7VOS7NbS0pIyOCgqKqKqqmpGBgcxt98OsTLh8UJQ5eUQicCeaXcgGk38n/+T8jix5Ud1dXVUVVUNu/woHA7T1dVFfX09Lpcr7Xf0s7Ozqa2tTTkGr9dLY2PjlJRmFWI6PPHEE/HHH//4Rz766CNOPPFE1q5dy5/+9Kek352HH344//rXv/j2t7+N1+vl2WefZceOHSxdupQ33niDc845J+kcF198MY899hiHHXYYb7zxBu+88w5LlizhrbfeSuvNm89+9rO89dZbLFmyhKamJl566SUMBgPr169P2d1Zp9Px29/+lhdffJHTTjuN+vp6nnvuOV5//XWys7O54YYbkvo6zJ49m3/+858sW7YMp9PJn/70J9xuN4899lj8IjwdTjnlFLZs2cJ5551HS0sLzz77LO3t7VxwwQVs3bo1aXnR/fffz7nnnkt/fz8vv/wyr7zyCgaDgWuvvZYPPviAgw8+GIguG3vggQdYsmQJXV1dvPTSS7z22mvk5+ezatUq3n333YxLyh5KyZSpXUVRjgOswF9VVY0M2Z4FXA7cAwSAuaqqjivbRlGUbfPmzZs302rRCpFJAoFAPHErRlEUZs+ePWkVciB6t7ulpYX+/v6k5xRFoaKiImEd70wWicAHH0B1NST9/XjmGdj34sDvhxR9CIYKBAJ0dXWNuPbfZDJRXFw8Yk7DWKmqSm9vr2ZyO0T/H0tLS1PmLojMFYlE2LFjBwBz585NebNguGU7X/oS/PnPez+3WEDjxx2Ak06CjRv3fl5cDCm+rTj6aNiyZe/ndXXRRmha5s1L/+yBEOM12p+rmPnz57N9+/bte/JuJySTlhgdDDwGdCuK8i7QAxQRrWJUDviBi8YbHAgh0kNr9sBms016cNDa2qoZHOj1eiorK6el78Jk0engiCMgHIa//AXefhtuuWXPk9/4BnR1JdaMzM6O7qTRxXQok8lEVVUVPp+Prq6ulM3LAoEALS0tmM1miouL01bxKNZYLTs7m7a2tqTcB1VVaW9vJxgMpuzQLGa2YSoRs+8KsxQpRkD0Z2Sofe5ZDLvv9u2puyTLt5wQUZkUIGwC7iC6lGgh0eAgCDQAzwL3qar6ybSNTghBJBLB4/Ekbc/Pz5+0c8YuGrWWFWVlZVFVVZUxdaQjkQihUIhIJBJ/hMNhFEWJP3Q6XcK/er0+5dr75mb4wheiH7/3HvzpT3ueKCqKTjMsXQovvRTd9rnPRcvE/PKXI47TYrFgNpvxeDx0d3enrGbU399PY2MjNpuN4uLitAWBFouF2tpaWltbNZcV9fb2EgqFpq0bt5g8Y5mUmqx9zebR7yvEgSpjAgRVVeuB1AtqhRDTzuPxJJW2M5vNmEaxvGW8enp6NCtwZGVlUV1dPS35BpFIBL/fj9/vJxgMEgwGGRwcTFludSQGgwGTyYTRaEz4t65u763PF1+EDRuiyzCA6K3OF1+El1/eu/GBB6IPr3fEKyZFUbDZbFitVvr6+ujt7U1ZzcjtduPz+SguLsZms6Xloj0rK4uamho6OzuTqnzEzhkKhaioqJDkZSGEmGIZEyAIITKf1oW6zWabtPN5vV56enqSthsMhilNRlZVlf7+fvr7+xkYGMDv96c1kTcUCsU7JA+VlZXFzp1GDj442mjoy1+Gvj5IyDf84hfB6UzcmJsL//gHLF484rljjeTsdju9vb309fVpvrdYt2q3201paWlaZm1iOQex7sv7nre/v5/m5maqqqomdQmbEEKIRDOpipEQYhoNDg4m5QDodDqsVuuknC8YDNLW1pa0Xa/XT8myolhQ0NHRwa5du2hpaaG3t5eBgYEpq9s/ODhIOOzjmWf2ZlTm50fzQBJKl9rt0UXVQ0oEcvLJiZ+PQK/XU1xczKxZs4YN+vr7+2loaEhr/wKbzUZVVZXmTEEgEKCpqSllvoQQQoj0kwBBCDEqWrMHubm5k1LaNBKJ4HA4kpYzxaoVTeaSpnA4TG9vL/X19TQ3N+N0OielkdhYHH64n+XL93YgXbZMT319PfX19XR1de0NWn7728TSLk8+GV2K5HKN+lxZWVmUl5dTV1eHOcVibVVV6e7uTmtpUrPZTHV1teZMweDgIM3NzZpJ6kIIIdJP5myFEKOiFSBMVjnKzs5OzeZexcXFKS9aJ2pwcBCn04nT6UwKTEZDp9NhNBrJyspCp9Oh1+vR6XTxAEpVVSKRCKqqxj+ORCIMDg4SDAZHPOcPftDFE08UAPDKKzZ27ephzpwgvb299Pb2otfrsVgs5H7601g8HnRDZ3by8qL1I4d0ax2JyWSiuroal8tFV1eXZpAUu7tfUFBAYWHhhHMTTCYTtbW1tLS0JM0YxDovl5eXT9qslRBCiCgJEIQQIwoEAkkX7FlZWZNSWtTn8+HSuONts9kmpVpSOBymp6cHp9M56iUzer0es9lMTk4O2dnZGI3GCSXSqqoaDxRiX+vYv0PH9O9/f8wRRxzCggUDmM2JAUU4HMbtduN2u9Hr9dg6Oii89Vb0sW6jX/5y9LF+/ZhqOdrtdiwWC52dnZoVrFRVpaenB5/PR1lZ2YRndwwGA9XV1ZplbWPlbktKSia1cpYYu6HBYSQSmfSmiUIcCIbeOJrqim4SIAghRqTVWMtqtab9F1YkEqGjoyNpu8lkorS0NK3nUlUVl8tFd3f3qJYQZWdnY7Vayc3NTXv+g6IoGI1GjEZjQrO3WODg9/vx+Xzo9T7++c+dmEwRAoHUF2DhcJi+vj76vvMd8r/wBUqWLIk+8ec/R4vCd3VFS6WOksFgoKKiAq/XS0dHh2a1Jr/fT2NjI0VFReTn50/oeyOWZxJLit5XZ2cng4ODFBcXSxnUDBH7Hg4Gg/h8Pml2J0QaxP72Go1GCRCEEJlHqwfBZHQt7urqSqrJrygK5eXlab0jGQwGaW9vZ2BgYNj9DAYDeXl5WK3Waem1MDRwsNlsqKpKRcUAXq+XxsZ+rruugGOP7efrX0+dY9B38ME4P/iAQxYu3LuxuBiefjradG0McnNzMZvNdHV1aZYmVVWVrq4uvF4vZWVlE/qaKYpCWVkZBoOB3t7epOf7+voIhUKUl5dLkJAhrFYrPT098SDfYrHITIIQ4xCJRPD5fPGfpelYVikBghBiWOFwOCkRVa/Xp627bszAwIDmRWdhYWFak5JdLhednZ3Drvk3mUwUFBRMyizJRCiKgtlsxmw288AD0QmBP//ZxqxZCkcdlfy1i1GNRnZ89BFF99xD4cMPRzeecw4cdxxs3jymJUc6nY7S0lKsVivt7e2aTdYGBgZobGyktLR0QmVwFUWJN2jr1Gir6/F4CIfD0ishQxQWFuLz+fD7/bS2tk73cITYL2RnZ1NYWDjl51WmqlxfJlAUZdu8efPmbdu2bbqHIsSM4Xa7k8qN2mw2ysvL03YOVVVpampKCkRiSavpuEgPh8N0dnZqLlkZer7i4mIsY2nLOk36+xN7ofX2hlAUL06nc9iSoMYdO5j11a8mbnQ4oKJizGOIRCJ0dnZq5ozE5Ofnp2UpkMfjoa2tTTNPxGQyUVlZOS1N80SiWE6Px+PRLDQghBgdo9GI1WqlsLBw1DdA5s+fz/bt27erqjp/oueXGQQhxLC0lhel+wLa4/EkBQexJSbpCA4GBwdxOBwpL5xjPQDS1SV4KpjN0Zv/J5wQ/bygwICq5pGXl8fAwAB9fX14vd6kC+rg3Lns+M9/OOhzn0Mf+7+trCT0yCMYvv3tvTuqajSh+cwzU45Bp9NRVlZGbm5uytyEvr4+/H4/5eXlE7qAt1qtGAwGHA5HUs5IrJpSVVXVpJbAFSPT6/WUlJRQUlISr9glhBgbRVGm/W+RzCAIIVJSVZVdu3YlXJApisKcOXPStqRDVVXq6+uTlqrk5+dTUlIy4eMHAgFaWlo0L14heuFZWlo6Y5eoXHop/PrX0Y+XL4fHH9/73ODgIC6XK2Uvh/y1ayn52c/in4cOOQQ+/BCD0Rg96JVXwscfQ13diOMYaYZGr9dTXl4+4eAyGAzS0tKiubQp1mFbggQhxIEonTMIkj0khEgpGAwmXVhmZ2en9WLa6XQmXezpdLq0rLn0+Xw0NTVpBgexu98zff36I4/s/fiJJxL7pGVlZVFUVMScOXMoKytLyhvpu+QSdr/ySvxzw8cfYzCZcD/1FOrVV8PgINx++6jGEQsAUs36xPoYTLQDs9FopKamRjMHJhQKafZQEEIIMTYSIAghUtKq8pPORmWRSISenp6k7QUFBRO+aPf5fJrdmGFvbsP+Uopx6Cqwk0+GfeMhRVGw2+3U1tZSU1OTkHw9WFfHju3bCVZWxve3XXAByp4lX+rjj8Pu3aMei91up6amJuVyou7ublpbWyfUnTrWK0FrNkKCBCGEmDgJEIQQKWkFCOlsjuZyuZIuFA0Gw4SbYA0MDNDa2qp5p9pisVBTUzMtZUsni8UCr78Oubnw6KNgGCa7LCcnh4qKCurq6vaWqtXpqP/732lfuTJpfyUUYvCWW8Y0nuzsbGpra1OWwo2WaW1MyjsZC51OR2VlpeY5YkGCJMkKIcT4SIAghEhJK0BIV3lTVVXp6+tL2l5UVDSh2ul+v5+WlhbNmQO73U5lZeV+WZv9uOOgrw/+53+iFY5SpFzEGY1GKisrqampiQd9aor/W8O6dbRu2jRi34ih9Ho9FRUVFKVoyDY4OEhTU9OwFZBGoigKFRUVKYOE5uZmCRKEEGIc9r+/kkKItAiFQkm5ASaTKW3r9b1eb9LxDQbDhOrmDw4OpgwOCgoK0lYVKVMZDNHqRuvWQV4evPXWyK/JycmhpqaGKp+P0ltv1dxHCYex33QTzR99REdHx6iXBymKQmFhIVVVVZrfN6qq0t7eTnt7+7B9KUY6hwQJQgiRXhIgCCE0TfbyIq3uuHl5eeO+gFdVNeXa9lgt/gPB4CD87/+CzweLFkVnE0bD8vHHKGecQXj2bFSN/wPL229j3L0bp9NJQ0ODZvnblMe2WKitrU35/eNyuWhqatKsTDQaEiQIIUR6SYAghNCktT48XQHCwMBA0vF1Oh15eXnjPmZHR4fmmO12+wETHABkZcHf/rb381FXFT33XJTnn0e/axeqy4Xzr3+l44476F2+PL5L9kcfAdGLbofDQWtra8ryscnjyqK6ujplfkkgEJhQXoIECUIIkT4SIAghNGlVgUlX/oFWrXy73T7u5Usul0tzLXtubi6lpaX79bIiLaecAsuW7f18xYqxvV5ntZJ32mkU3nADg6tXx7cbOjsT9vN4PDQ0NIw6j0BRFEpKSigvL9fMAwmHwzQ3N49pdmLf40uQIIQQEycBghBC074Bgk6nm1An3BhVVfF4PEnbxzt7EAwG6ejoSNpuNBr3+5yD4Tz11N6PH3ooOR9hNGkEBoOB0tLSvZ9rfJ3D4TDt7e04HI5RzybYbLaUlaQikQitra3jTl6WIEEIISZOAgQhRJJwOJx0sWc0GtNyse3z+ZLyBHJycsZVdlRVVTo6OpLKmep0uhnfAC0dhl5jL1oEsbSSZ56JdmAeK7PTmfJ7wOv10tDQoBn8aYn1otC6kI8lL3d3d499kEiQIIQQEyUBghAiidbyIpPJlJZjay0vGm/lIpfLRb9GFm5paWnaxjuT2WwwpFEya9ZAUxNceCFs3jz24xm7uqirq0vZLC8cDtPa2jrqRmixQC7V7FFPTw/t7e3j6rwsQYIQQoyfBAhCiCRaF07paCwWDoeT1pcrioLVah3zsQYHB+nq6krabrVaJ1QqdX9zxhnwq1/BeedFcxFefx0CAdi5M1rpaExaWzEajVRXV1NWVpayn0QsN0EreNuXoiiUlpamTCR3uVwpO2KP5tgSJAghxNhJgCCESDJZMwherzfpbrDFYhnXUqCurq6ki0a9Xk9JScmExrg/stngqqvgttvg/PP3bt+2bYwHam+Pf2i324edTYh1M+7p6RnVDEBBQQHl5eWaS5h8Ph/Nzc2jznEYSoIEIYQYOwkQhBBJtC6Y0hEgaC0vGs/sgd/v11zrXlJSgsFgGNfY9kcDA3DZZdHZg+OOg/vuS3z+gw8mdvysrCyqqqooLS3VnE1QVZXu7u5RLzmy2WxUVVVpHsvv99PU1DSui/mRgoSxJFgLIcSBQAIEIUSSfRtW6XS6CV94h0KhpCUnOp1O86JtJFrJqxaLRZYW7aO+HnbvTv38qAOEFLMEEL34zsvLG7YRmtfrpbGxUXNmKvlUZmpqajS/3wYHB2lqatJs4jeS4YKEYDA47mVMQgixP5IAQQiRQFXVpLup6bgrr7Ue3Wq1plzHPtxxfBqL5w+kZmijNW8evPoq/L//F+2NsK8//3mUB6qoGHGXWG5CUVGR5vODg4M0NjaOqnypyWRKWQZ1Ir0ShgsS/H4/ra2t40qIFkKI/Y0ECEKIBOFwOOkiKR39D7QCBMuo2/zupTV7YLPZpGrRME44IdpdedMmOPnkvdt37wZFgZaWEQ5QWTmq8yiKQmFhIVVVVZp5JbHypaOpTJSVlUVNTY3mrISqqjgcDpxO56jGte8Yy8vLNY/r8/k0e2oIIcSBRgIEIUQCrbXY6ZhB8Pv9SdtSLUlJxev1Ji0viV2UipGdeCK89ho89hgMvYleXR3ti7DPyrK9RhkgxFgsFmpra1N23na5XDQ1NSUtZduXXq+nuro6ZZ5KR0cHvb29YxobRJe2VVZWas5QuFyucfdfEEKI/YUECEKIBFoXbRMNEMLhcNL6c6PROObjal242e32tJRgPZBcdBG43XDxxXu3vfrqMC8YxRKjfcVmAFL1OPD7/TQ2No64VCh2xz8/P1/z+a6urnEFCXq9nqqqKs3vwZ6ennHNTgghxP5CAgQhRAKtGYSJLjHSSiod6+yB3+9PCjJ0Op3MHoyTosDatdFeCDfeCA8+GP24rw+WL4cnnhiy8zgChOg5oj0OysvLNXNNwuEwDoeD7u7uYZccKYpCSUlJyhK24w0SYlWYtMbW2dk5rjwHIYTYH0iAIIRIMBlLjNIRIGglt9rtdilrOkFmM9x5J3zxi5CXFw0afvvb6CyDosA//8m4A4QYm82WMukYonfsR1NFKD8/P2WvhPEGCSaTicrKyqRjqqpKW1vbuComCSHETCcBghAiwWQsMZpogKCqqmbfA7vdPqFxiWRf/Wri55/7HCjn/g9tlEU3jLPKT6wyUaqytqNthmaz2dIeJJjNZsrKypK2RyIRHA6HNFITQhxwJEAQQiRI9wyCqqpJCcp6vX5MeQNerzep0VZ2drZULpoEBx8cjQHuvz9xewVtHMM7BHvHv+xGr9dTWVlJcXGx5gX+aJuhWa3WtAcJNptNs1RuOBympaVFGqkJIQ4oEiAIIRLseyGk0+k0S1aOlt/vT1pfPtblRVodmKUp2uS66ioIh+GCC/Zu28oxXLVi4s3ECgoKUiYIj7YZ2khBQl9f37jGpZUMPTg4KI3UhBAHFAkQhBBxWk3SpjtBORwOJzVGUxRFAoQpoNPB734HHrfKbHYBcNGJu/D5oKsLtm8f/7FjHZNTNUNraWkZMUnYarVSVlamGSR0dnaOK0goLi7WLKsqjdSEEAcSCRCEEHGqqiZdAE1k9gAmHiC43e6kMVkslgmPS4xerlVhFwcRwMiigh1kZcFNN8H8+dFE5q1bx3fc4ZqhRSIRWltbRyw3arPZ0hokxMqqms3mpOd8Ph/t7e1jOp4QQsxEEiAIIeK07o5qXXiNhVZjs1QNtLRoLS+S5OTpYWQQWlsxGOCjj/ZuP+aYaKAwnibEsX4EWnftVVWlo6NjxMZlkxEkVFRUaOa4uN1uaaQmhNjvSYAghIhLd4AQCoU0k4tHe8xAIKCZ4GyxWMY9JjFBDgc6HbzxBtx1V+JTZWWwaBGMteiPTqcbthlaT08PbW1twy7vSXeQEEuolkZqQogDUcYECIqimBVFWaooylpFUXYoiuJXFMWnKMr7iqLcrCiKdm08IUTapHt9tVbll7FUL9IqbWqz2SY8qyEmwOGIf3jttdFE5nPO2fv0W2+ByQTvvz+2w8aaoWlVEoLonfuREoXTHSTEGqlpLWfr7OxMyo0RQoj9RcYECMAy4AXgYiAMvARsBmYBq4AtiqJot9EUQqRFumcQtHoqjCXpWSt/QZKTp1lra8KnOh388Y/gckFV1d7teXnRf8da+KegoCBldSKfz0dTU9OwJUdHChLGeuffZDJRUVGRspGa1ve4EELMdJkUIAwCjwDzVFWdp6rqOaqqfgGYC7wHHArcM50DFGJ/NxUBwmh7KqTqnyC9D6bZPgFCjM0Gzc3Q3Q2bNkWXG/X2wpe+FM1P+Pe/R38Km81GVVUVOl3yn6hAIEBTU9OwF+YjBQkjVUfal9lspry8PGl7OByW8qdCiP1SxgQIqqo+oarqZaqq/nef7W3AlXs+PUtRlNGvTxBCTNhEcxD2NdoZhEAgkHThNZb8BTFJUgQIMYWFcOKJ0WVGn3wCf/lLdPuRR0a3dXWN7jSxMqipeiU0NzePK0hQVZXW1tYR+yzsy2q1UlRUlLQ9EAjQMZ7sbCGEyGAZEyCMILaa1QQUTudAhNifad0Jna4ZhImWRxWTZJ9ZneF85jOJiczBIJSUwMknw2hW5phMJmpqajRnjcYSJOxLVVUcDseIHZv3VVBQQG5ucjqc2+0eV/dmIYTIVDMlQJi9599BQH4LCzGFpisHQQKE/cO110IoBEuX7t22cSMYjfDrX8NIefFZWVlUV1dr/t+PNkjQSnyONWMbLp9hX7EeCVqJ9t3d3ZK0LITYb8yUAOGaPf++oqpqYKSdFUXZpvUA5kzuMIWY2SajzOlQBoNh1MebaP8EkWYVFeN+qV4PL7wATmd0BiHmpz+NVkEa+fXRXglazctGEyQUFBRollAdHBykpaVlTDkEOp2OysrKpPwISVoWQuxPMj5AUBTlS8AlRGcPfjzNwxFiv5bOACESiST1QBjt7EEwGEwKLrKzszWTVsUUqayc8CHs9mgztf/+F045BX7+c/B4oo8f/Qj+85/Ur41dmI93JqG4uFizGVsgEKC1tXVMJX6NRqMkLQsh9msZ/ddWUZRDgScBBbhBVdVRVdZWVXW+1gPYNZnjFWKmS2eAIMuL9jMTmEHY16GHwt/+BmedBfn58NBDcPvtcPjhYLVGqx9paW3VUVVVlTJIaGlpSRkkxJYHac1C+Hw+2tvbx/QecnNzJWlZCLHfytgAQVGUSuAVIB+4W1XVe6d5SELs9yY7QJAE5RksjQHCvo4+eu/HXgSmuTsAACAASURBVG+0EtIZZ0RzF2IGBuD44+HNN1MHCcFgcNi8AkVRqKio0Ex6drvddI22xNIewyUtj7UpmxBCZJKMDBAURSkA/grUAo8B10/viIQ4MKQzQJhIiVOtAEHyD6ZZGpYYpfL5z0erGn3xi3u3/fWvkJUFq1ZFP3/5ZWhshOXLob9/+CChubk5ZZCg1+uprKzUDFZ7e3vHdGE/XNJyV1cX/f39oz6WEEJkkowLEBRFyQVeBuYBzwPfVseyOFQIMW6ZMIMQiUSSyk8ajcZRzz6ISTKJMwgABgNs2AA9PdGmazErV8LNN8MXvhD9fPduuOGGaE7CeIOErKwsqqqq0Ov1Sc91dnbi8XhGPe7hkpZbW1slaVkIMSNlVICgKIoJeBH4DPAX4DxVVUdR40IIkQ7pDBD2TVCG0c0gaF3USffkDDCJMwhDFRSAywUffrh32xlnwGOP7f384YejDdgmEiSYTCYqKio0v7/b2trG1EhNkpaFEPubjAkQFEXRA+uAzwObgbNUVR1bFxshRMYYb7AxkdwFMYmGziAERqw2PWELFkR7JGzZEq1+9JOfJD5/ySXQ1ze6IEErWIVot2atC/tYI7XAGN6nJC0LIfYnGRMgAFcBX9vzcTfwoKIoj2s8kn8DCyHSQquM6Hjvfo43QJhI7oKYREMvpLu7p+y0K1dGqxvte43tcMDixdEgYqQgYbi7+FarlZKhzRn2iN39H0sjNUlaFkLsLzIpQBjaxeZrwPIUj+TfvkKItMiEAGEi5VHFJLLb937c2jolp/z73+HPf079/AcfwCOPRD8eLkgYGBigra0tZa+D/Px8CgoKkrYPDg6OqUeCJC0LIfYXGTNvr6rqSmDlNA9DiAOa1gV8JgQIssQoAwz9P5iiAMFkivZI8Pmi5U9j/z700N59Lrxw78exIKG5uRm/359wLK/XS2dnJ6WlpZrnKioqIhQK4Xa7E7YPDAwM+7p9xZKWGxsbE352YknLdXV18v0shMh48ltKCBGXCTMIssRoBnA4puQ0xx8ffQz18MN7P/7hD2HfvmexIKGpqSmpGpbT6cRgMFBYWJh0LkVRKCsrIxQKJd3pdzqdZGdnYx86izKMWNKyY5+vUzgcpq2tjaqqqnEn/wshxFTIpCVGQohpphUgjLfKcLpmEHQ6nWY5SjGNpmgGQcvQaka33669z3C9Drq7u3G5XJqvizVS0wpIOzo6xlTZKFXScn9/v+QjCCEyngQIQoi4yZ5BGM1r9p1BkOUYGWiKZhC0PPkkXHRRtGnacIxGo2Z/Aohe7Pt8Ps3XxYKLVH0Nxpq0bLFYkrZ3d3cnLYESQohMIgGCECJuMgMERVFGnEEIhUJJr5PlRRloGmYQBgai3ZZLS6OzCDU1I78mOztbs9dB7GI/1UW6yWTSzDkIhUJjTlouKytLmgFTVZW2tjbpjyCEyFgSIAgh4iYzSVnyD/Yj0xAgLFgAX/lKtPfBWFgsFs2L/UgkQktLS1KeQozNZtOsbBRLWh4tg8Gg2WshGAyO6ThCCDGVJEAQQsTpdLqkC/lUTabGSioYpZ+qqgSDQfx+P4FAgGAwyODgIKFQSHM2Jm2meInR978Pu3fDX/8a7bI8Vna7XTMfYKReB0VFRZj3zYImmrScKo9Bi8ViIT8/P2m7y+XC4/GM+jhCCDFV5C+vECKBXq9PuGAa7wzCvq8bTYCgFYxIgBAVDAbx+XzxICAYDI4YBCiKgslkwmg0Jvw74VmZKUyydTrhZz/b+/nCheM7TmFhIaFQCKfTmbA91kituro6aYldLGm5sbExKXjt6OjAaDRq9l3QUlxcTH9/f1J35o6ODrKzs2WmTAiRUeQvrxAiwb4BwlTOIGhd7GrlRRwogsEgHo8Hj8eTdGE5Gqqq4vf7k9baGwwGLBYLubm5mM3mjP4aD13l09w8sWOVlJQQCoXwer0J2/1+P62trVRWViZ9n8aSlpuamjT7GtTW1o4qiI01UWtsbEz4Po+VPq2urpbSp0KIjJG5fxWEENNCK6FyPLMI48lBGG9p1P2Jqqq4XC4aGxupr6+nu7t7XMHBcEKhEC6XC4fDwa5du3A4HLhcrpEr9OTlpXUcI9mwAWLfEmefDVVVEzte7CJd666/z+dLmROQrqRlk8lESUlJ0vaBgQF6e3tHdQwhhJgKMoMghEigdTc5HA6P+S7zeMuc7utAChC8Xu+kBATDiUQieL1evF4viqKQm5tLXl7e3rX369fDtm3g8UTX+8Scdlp0W15e9Eo+zbMQqgpf/vLez595Jj3HjXU6TtVILVVDNJvN9v/Zu/cg1/ayTvjf38r93t3ppO+99z6Hi4CMDFiAIh4cpGRULDl4HZUSQQpRx1fAUbxQZxgZfAcRFZ0aHEVqQAZUcPBSUMio6KtcVFTE0QHO2bt3X9NJp5N0unNbyXr/yM7u7qxnda+VrCQr3d9P1a6dvTqX1en0Ob9n/Z4L6vW6aYaB00nLMzMzOD4+Nu1iHBwcIBqN2k5ZIiIaJQYIRHSONJSs3W47zpHWNO3czoOdXYiRFdV6XKvVwv7+vmnReBGlFILBIAKBwP2fmWEY9/90Op37dQp2GYZxP6UpFAphdnYWiVYL2utfb77zxz7W/fvNb3Y9OADOT0z+8IcBN+NEn893f9py//uTy+UQCoUQDodNj8tkMmg0GkNPWl5cXMSdO3fOvXav9emNGzc4GJCIJo4BAhGdYxUgOCUNmrrMddxBqFartnri+/1+JBIJxGIxBINB+P1+24XfzWbzfpejWq1ma0hXo9HA3t4e8k99Ktaf8xwE//IvzXeKRIDv//5Ln2sQDzwAZLPAE58IvPCF7j9/IBC4v5Nw9nNnGAa2t7fF2gK3ipZ9Ph+Wlpaw2VdU0QsUpbaoRETjxACBiM5xK0DoX7wOuoNwlQOEw8PDC3vh+3w+JBIJJBIJRCKRgd4Ln8+HSCRybuHaK9StVqs4OTm5MHhrdzrYed3rcOOv/gqq/34vfSmQTjs+Jzue+cxua9NR1k+Hw2EsLi5id3f33PFebYFUOOzz+bC8vIzNzU1T0bKTHYBoNIq5uTlT7UGlUkEsFkMymRziOyMiGg6LlInonFHuIFy2i3BdAgTDMLC/v28ZHCilMDc3h1u3bmFhYQHRaNTV98Hv92NmZgarq6t43OMeh5WVFcTjccvXaDzpSSg//PDp+fdu/Pt/79o59XziE8Bb3wr4fEAs1t2kGKVkMinOKKjVasjn8+JjwuGwWHPQarWQy+Vsv/b8/LyYypTL5SwHuBERjQMDBCI6R6o1kAaYXUYqah6kG9JVCxB6V5r7i117YrEYbt26hUwmM5ZcdE3TEI/HsbKyglu3bmFubk583cKP/Ag691brCsDJc5+Lyuqqq3UjzSbwlV8JvO513SBhXDKZjDgQ7fDw0HIgmlVgcXR0ZHuIWq+rUv/vSqfTwe7u7rWtySGiyWOAQETnSAHCIFczBwkQrsMOwt7enuX03Gw2i9XV1YkNzQoEAshkMnjggQewuLiIUCh0/2vtbBblF73o/r+L3/Zt2N3dxd27d1Gr1Vx5/ac97fT2t3yLK09pS2+hLr3vuVzOsmYjk8mIOwD7+/u2f2eCwaDY+rRer+Pg4MDWcxARuY0BAhGdIxW/jmsH4aoHCKVSCZVKxXS8V/wqXZGeBE3TkEqlcPPmTayurt4PFAo/+qP37zP7nvcA6C5k7969i1wuN/DUbQD4zGeAf/7n7u2nPAV46lMHP/9B+P1+LC8vmz5vvaJlqRuUWzsAqVQKiUTCdPzg4MDUMYmIaBwYIBDROUop05XUVqvlON2BAcJ5vX75/Xw+H9bW1sQFohfEYjHcuHEDi4uL0DIZtO+18ox96lPAmdqUUqmE27dvO2rVetYznnF6+zOfGeqUB9YrWu6n67rlgj8YDIr1CPV6HYVCwfZrLywsiDsYe3t7QwVeRESDYIBARCb9CxXDMBz10wcGK3a+qgGC1cRdTdOwtrbm+eFYSimkUincunULRx//+P3j2Te96dz9dF3H9vY29vb2HBW2/4f/cHr7134NCAaHPuWBWdUWnJycWBYtJ5NJsetQsVjE8fGxrdfttT6Vdu+YakRE48YAgYhM3ChUHiRAkIKBq1Coubu7KwZY/Xn+XqdpGma+7Mvu/3v2ve/tjjzuUy6XcefOHVuL43odeMtbTv89orEKjgxStJzNZi13AOwGS5FIBHNzc+Lr2pldQUTkFgYIRGTiRoAgpRgNEiBMe3pFb9ZAv7m5Oc+mFV3qE5+4f3P+/e8X76LrOra2tpDP5y8M8v7iL05v373r2hkOZZCiZasdAF3Xsbe3Z/u10+k0gn1bKIZhYG9v70oEy0Q0HRggEJFJ/wIFGM8OghRUTPOiyDAMMS0lGo1ifn5+Amfkkmc/+/7N9COPYH5+3jIVrFgsYmtryzJF7aGHgD//c+AP/xBYWxvJ2Q7koqLlnZ0d8bMciUSQFgbHVatVlEolW6+rlBLrIBqNhmmoGhHRqDBAICITN1qduhUgTPMOQqVSMb1vmqaJV5qnzvved/9m+tOfxo0bN8SWn0A3f39jY+NcO1TDAD7/eeD4GHjuc4Fv+IaRn7FjVkXLrVbLcsjd3NycWFOyv7+PRqNh63UjkYhYB3FwcMABakQ0FgwQiMhkUjUIVylA6HQ6Yheb2dlZ+P3+CZyRy779209vf/3XIxQKYX193XI3Qdd1bG5u3h8Q94pXAE984ngHog3Cqmi5UqlYtqxdWloyff57A/Ls7ojNz8+LzQKYakRE48AAgYhMNE0zLWInVaQ8rQHC4eGhKa3G5/N5ZtaBK974xtPbn/sclFJIp9NYW1sTgyDDMLC/v4+//usc3vnO7rFPfnJM5zoEq4FouVxOvKIfCATE1qeNRsOyE1I/TdPE56jVarbTlYiIBsUAgYhE/Vcv2+22o9aVmqaZgoTLgoyrsoNgGIa4iEun02LgNLV++qdPb5+ZbBaJRHDjxg2xExAAPPOZpwvfD3xgZGfnmkEGoiUSCaTuzYw46/Dw0Hbr01gsJrZPLRQKAw0vJCKyiwECEYncSDPqfw5d1y9c8A+y6+BFJycnpt2DQCCAmZmZCZ3RiCgFfOd3nv47l7t/0+/3Y3V11VS0+773nS6aX/nKQ4RC09G+MxgMIpvNmo7X63XLOQXZbFYs+N/b27M9VySbzZp+LzqdDnJn3msiIrcxQCAi0SgChMueQwoQpnEHQcpNT6VS01+YLHnXu05vP+c5576klML8/DxWVlbg8/nQbAKPPHJa9Pua1+xjc3PT9hX1SUulUmJr2oODA7GVrVVBuq7rthf4Pp9PDEyOj4/FzxkRkRsYIBCRSLry6bSDitMAYZDZCV7T6XRQrVZNx6VUkSshGASe9rTu7UcfBc50KuqJx+NYX1/Hww/fun/sgx+8A6D7fm1vb1sOIPOahYUF8XO9u7srflbD4bDY0rZardpe4CeTScTjcdPx/f39qfv9IKLpwACBiERu7CA4nadwFVKMjo6OTLse0WhUfD+vjP/9v09vf9u3iXepVIL44he7n4cHH2zgyU8+bfnZ685jlarjJYMMRJudnRXrMZws8LPZrCmAbrfblu1WiYiGwQCBiESjSjG6aBfiKgQIVulFV9rcHBAKdW//4R8CQlpYKgU88ghw65aBP/1TuQtPoVCYijaekUgEc3NzpuNWA9F6w8+GWeAHAgFkMhnT8UqlIu5YERENgwECEYn8fr9pQTOOFKP+K7PTFCAYhnFuGBjQ/Z6k9JAr5x//8fT2T/yE6cutFvDjPw588YsKa2sLlpOky+UydnZ2PB8kpNNpcSBaPp+3bH0qfc+VSsV2DUYqlRJfM5fLTWWtDhF5FwMEIrIU6l0VvkfXdUe7CH6/37Tgv+jxSinxKuu0qNfrpoVtNBoVayuunMc//vT2W95y/2a5DDz0EPCRjwDhMNB7K9LptOVE6Wq16vkg4aLWp1bnPjMzM9QCv7cTIaU32Z2vQERkxzX4vxYRDUoaDtVoNIR7ypRSpl2EVqt14cLPaWtUL+nfPQAgLgivrD/7s9Pbv/EbAIB0GvjzPwde8hKg/6OTTCaxsrIiBlDTECQ4HYimlMLCwoIYNEtTtyXBYNDUOhYASqWS+PkjIhoEAwQistS/gwB0r5I70b/gNwzjwh7wbtQ+TMq1DxAeeuj09itegQ9/GOhtAD388GmZwlmxWAzr6+vi5OVpCBKSyaTYocpqIFooFBIX+IeHh7YX+HNzc+Lv5jTUbxDRdGCAQESWpB2EYQME4OIFv9POR14h1R8opcT38Er7zd8EABgAvv7rTw//7u9aPyQUCmFtbW1qgwSr1qdWqUPDLvCtUo2azSaKxaKDMycikjFAICJLwWDQlP7hNEBwuuB32vnIK5rNpqleIhwOX83haBf53u8FALwEH7h/6MMf7g5dvkgwGJzaIEHTNCwvL4upQ1apRlYLfLutXsPhMGZnZ03HDw4OpiKgJiJvY4BARJakK+DtdtvRgt3pgn9aU4yk2gyp9/1V1GgAZ3+km69+M34PDwMAfD4DL3yhveeZ5iAhHA47qg0Ih8OYmZkxHS8Wi7brfNLptJjCx4JlIhqWpwIEpdQzlFI/oZT6oFJqSyllKKW8+X8DomtCSoVwUqjsdME/rQGCdI7S7slV9H//b3eY8sc/3v33E3/zx+9/7QByO1MrlwUJXs6zd5o6ND8/Ly7w7X6PmqYhm82ajh8dHeHk5MTBmRMRneepAAHAzwB4M4AXA1iZ8LkQEYavQ3C64HfaGtUrpHO80tOTz8jlgH/+Z+B5zwPe+U7gq7+6+/P7KfwsUu0i4HBC8kVBQqVSsd3xZ9ycpg5pmiZ2QarX6+LANUk8HkcsFjMd39/f92wgRUTe57UA4RMA/hOAbwKwBMD+ZUoiGolhAwRN00wLvUajYbl4GaQ1qhdInZmuU4DQc3gIvOc9wJ99tIGfxc90D37N1zh+zouChGKxiMPDw0FPd6SsagOsUodisZg4abtQKNgOjLPZrCkoaTQatoMMIqJ+ngoQDMP4fw3DeINhGH9gGMbepM+HiLoLNZ/Pd+6YNBDsIv1pF4ZhOKpDuKw1qhf0L+aUUqb37ara3z+9/brXAd/4jUChEsLrZn4d/4B/1Z2y7CAtrScYDGJ1dVV8H/f393F0dDTMaY+MVW2AVepQJpMxBUKdTge5s5HXBYLBoGXBstd/b4jImzwVIBCRN/Uv8DudjqO0H6e7ENPY6rT//AKBwLXpYNS/jv3Up4Bv+RbgraWX42vxMTyGW8BLXzrQc4dCIaysrIjv5e7uridz7TVNw+Lioul4vV4Xdz58Pp9YS3B8fIxyuWzrNdPptCnIaLfbnk3HIiJvY4BARJcaNs3I6eOnrdWpruumK8NSaowXGYaBdruNTqczcBrX2R2Es77ru4DP4UvxAG4Dv/3bwIDPH4lEsLS0ZDpuGAZ2dnYcFc2PSzQaFVOHDg4OxM9yIpFAPB43Hc/n86b2uRJN05DJZEzHy+Wy49bEREQMEIjoUl4IELy8gzAt9QeGYeDk5AT7+/vY2trC7du38YUvfAFf/OIX8YUvfAGf//zn8fnPfx63b9/Gzs4OCoUCqtWqOOzrrE9+8vy/H/c44I//uFuLsPC5Pzn9wiOPDHzuiURCvMrebrextbXlyc+H09ShhYUFUzqVk12ARCIhTu7O5XKer+EhIm+ZjktcDiml/sniSw+O9USIrohhAwS/3w+/339uId0rVJZSR6YtQJAWX/0D5iap1Wrh8PAQR0dHl+ak9+pDzl7lVkohGo0iHo8jHo+fW/TmcudnILzhDcDrXw/c/8g85SmnX3zjG4H/+B8H/j5mZ2eh67ppWrCu69je3sb6+rqn3nefz4eFhQVsb2+fO35ycoJyuWzaYfD7/chkMtjbO1+CVyqVkEqlLp3KrZRCNpvFxsbGueP1eh1HR0dIJpNDfDdEdJ1457+kRORZgUBg6ELl/sWNYRiWqSHTlmIkvQ9eqD/odDrI5/O4ffs2Dg8PBy5YNQwDx8fHyOVyeOyxx7Czs4NarYZWC/i2bwNiMeD5zwf+6q+663/TOvYjHzm9/d73Dv4NoTs7QFroNhoN20W94xSPx5FIJEzH8/m8+PNIJpNiILBvlcfVx2oAWz6fv3QniIio50oGCIZhPEX6A+DRSZ8b0bSSFvhOFu1OdiE0TTMVKjcaDc8ucLwYINTrddy5cwfFYtHV9BLDMHB0dIS7d+/i+76vgj//c+DOHQO/8ivAV3yFxYO+7utOb3/Xdw31+r1ZA1Lv/0qlYtpd8IJsNiumDkkBjVJKnI1Qq9VQqVRsvd78/LxpJ0XXdc+2hiUi77mSAQIRuW/cdQjS/b1YjArIAcIkVatVbG5uXpqWpZRCMBhENBpFJBJBOBy2Pf35x398Ee95T/dK/lveksfa2vHFD/iv//X09l/9la3XsKKUwvLysniuhUIBx8eXnMuY9VKH+lWrVbFVazgcFguc7e4C+Hw+pNNp0/Fisci2p0Rky5WsQSAi90kL9lqtJi5k7D7+ogChv7Vq7/5SEeakeWkHoVwuX1iUGgqFkEgkkEgkLFuxdjodNJtNNBoNVKtVnJycnFuYfuxjcXzoQ6c/9+c97xBbW4eIRqPIZDJyrvyrXgW8+tXd2895zsAdjXo0TcPKygo2NjbOnZthGNjd3cWNGzc8VSieSqVQqVRMbVn39/cRi8VMV/zn5+dxdHR07nvTdR0HBwdisNFvdnYWpVLpXJDY6XRQKBTEFqxERGdxB4GIbLEKEOzy+XymBVuz2bS8IjrsjsU4eSVAqNVqlsFBKBTC6uoqbt68iXQ6jWAwaHmOmqbdv4q9srKCBx98ECsrK4jH4zg48OGHfmjl/n3//u8/f//2yckJ7t69K1/pVgr44R8+/fft28N9s+jOy5Dan7bbbWxvb3suJW1xcVFM/Tk4ODDd1+/3Y35+3nT88PDQVmqfUoptT4loYAwQiMgWv99vSuloNptDDUy7qFCZAYIzuq5jZ2dHPJeZmRncuHFDzNu3Q9M0xONxLC+v4O1vf+D+8Q996A7C4fOvZxgGisUiNjY2zAHk2952evtpTxvoXPrF43FxIe3FouVAICCm/lgt+mdmZsQp5HYLlhOJBKLRqOl4Pp+3ecZEdF15KkBQSn2DUuqTvT8AgveOf/LMn2+Y8GkSXVvSAtNJvrfTQuX+xVGz2bQ1NGrcJl2QDHSnCkv55ZlMBgsLC66c49vfDrzvfRp8PuDDH27jK74iZvm8zWYTm5ubKBQKp0GLzwe84AXd25UKYHNK8GXm5ubEIWNeLFqenZ01BdpWi/5e29J+x8fHtn/vpF2Ek5MTsfaBiKjHUwECgAyAZ5350/s/z9ljlydfEtFISFcj+3OqL+JGHYIXC5Wt8vjHpVcn0G9ubg5zc3OuvMYv/ALwIz/Svf3zPw+88IU+ZDIZ3Lp1y7K/vmEYODg4wN27d0+vkP/e753e4Wx3oyEopbC0tGRZtOwkFW7ULlr0V6tV0/FoNGrZJtVOcfxFBc9eK64nIu/wVIBgGMa7DMNQl/x516TPk+i6ikajpsXwycmJ7YWGG52MvJhmJA3nGtfiyzAMMWUkFouJqTeD+OIXgde+tnv7q77qNFAAumkzS0tLWF9ft+yAVK/XsbGx0b3qHYsBK/dqGD71KcClAXi9ouX+n0WvaNlL9QixWMzRoj+TyZh+7xqNBso2d2CktqetVgulUsnBWRPRdeKpAIGIvK1XvHpWu922fVVfmm9wUdrQNAcI41qQVioVU/66pmlYXFx0Ja3o+Bh4+OHu7Wc/G/ijP+rWG/eLRCK4efOm5Y5Fp9PB9vZ2d1H7qU+dfuGVrxz6HHusipZbrZbn6hGkRX+z2RRTogKBAGZnZ03HC4WCrZQ7v98v/lyKxaKnAici8g4GCETkyCjqEKxSQEKhkGkRNS0BwrhqJaSrwLOzs/D7h+9ibRjAl3wJ8I//CCwuAh/4AGCRTQTgtHPO2tqa2GLUMAzs7e3h4Oxn4F3vGrrl6VnxeFxcTFcqFduDxsYhEAhYLtqlWpJ0Om36mbbbbds1FtJnQtd17iIQkYgBAhE5MmwdgjTHwOrx0o5Dq9XyXKFy/5RcYDwBQqPRMAVMPp/PtbqDpz8d2Nrq3v7t3waWl+09LhqN4saNG5a1CYVCAQd//MenB/7LfxnyTM/LZDJi/Uoul3PUdWvU5ubmTIFUp9MRU8Y0TXPUAcnu47mLQEQSBghE5Eg4HDYtiGu1mu1FhrQDcVGAMQ1pRlKAMI5Fl3RFPJlMijsaTr3tbcDf/333djoNPPe5zh7v8/mwtLRkWQdRWFs7/cdP/ET3b10H3vte4NOfHuCMT/UmLfe/D51OB7u7u54pztU0TewyVKlUxM94KpUS254WCgVbr5dKpUwBSbvdxuHhoYOzJqLrgAECETmilDLtAhiGYbtTTCAQMC1SGo2GmFYBTEeAoJQyLUbHsYMgtaq0umrvRKEAvOY1p/+22XZflE6nLeshtn/1V0//8R3fATzuccB3fVf3BIYUDAbFxXetVhMHk02K1awCq7an0vd0dHRkaxdPKWW5C+G1XTkimiwGCETk2LB1CE52EaYhQADMuwhWAY9bWq2WKV0mGAyK75cT7Tbw7/7d6b+3t4FhNyR6E5n7g6ja2WFp738/sLHRvT3k99AzMzMjzkcoFouean1qFchIAWAsFhO/J7u7CMlkkrsIRHQpBghE5NiwdQjS460CDKlQ2Ulr1XGRcslHGSRIC1zpfXXqZ34G+OM/BqJR4LOftV93cJlYLIa1tTX4/X4ENjaw8MgjeOBrvka+s0sBAgAsLi6ainO91vrU6awCqQNSrVazFaQrpcS0L+4iENFZDBCIyLFgMOgoTaifkwBDSmnqdDqe20WQuvaMsiBWChCkAnAn3vAG4M1v7t7+dJx1gQAAIABJREFU9V8HnvrUoZ7OJBwOY319HeHjY8T+5E+gWRXXDvl9nNWrhejXarU8lWpkNatAurIfDAbFgMLuLkIikTAV/3c6Hc9NnSaiyWGAQEQDGWYXwefzmVJhdF23nKcwbErTOIw7QJDeq2F2EP7mb06bCT3zmcB3fufAT3WhQCCAhW/6JuT+6I9w8vSnAwD6r5F3LAauDSoajYqdnQ4PDz0TaFrNKjg4OLBseyq1AJamMfez2kUolUojT40jounAAIGIBjLOOoRhU5rGQZoibKf95KD6gw+fzzfw7INCAXjJS4BGA3jRi4BPfMKNM7Tm8/mw/PSno/g7v4PSd3wH+suX94+OXE8hm5+fN/2MenMZvJKuNjs7K6aqSVf2/X4/ZmZmTMcLhYKt7ycej5s6InEXgYh6GCAQ0UDGXYfQXwRcr9c9lTM9zh0EwzBMV3ql17dD14FMBrh7F3j844F3v3v4omQ7NE3D8s2bKP/cz2HvjW+Ecebn2/yXfxG7+AxDKYXFxUXT8Uaj4ZlFsaZpjq7sz83NmdKSGo0GdxGIaGgMEIhoIE7ThPpFIhFzV5taTbz6qZQyBRROWquOwzgDBOl5B909OHva7343IKS2j4ymaVhZWUHtu78bh9/zPfePN578ZJRKJddrBCKRiHjV/eDgYKS7PU4kk0nT75VhGOJ74cYugt3XIqLrhQECEQ1smF0Eq+Jjq0W/1+sQfD6faZdjVAGCdIV3kB2EH/iB09v/5t8Az3rWMGc1GL/fj5WVFcy96133j3XuRSmFQgHlctnV18tkMqb3ymupRtKV/XK5LH6epF2EZrMptkgd9rWI6PpggEBEA3OSJiS5anUI/QtPXddHkgYlted0Oj15YwP4b//t9N8f+9iwZzW44JlzL73kJee+lsvlXA0ENU3DwsKC6XitVnM9GBlULBYThxFKV/Z9Ph9mZ2dNx+3uIjh5LSK6PhggENHAotGoOKPA7qLYSYARCARMRabNZtNTVzr7iz6B0Qx1s0rDsqte7xYl9xwdAQ4e7r5e+yQAhde//tyXDMPAzs6Oq+9jLBYTJ07n83nP5N9LV/YrlYqYCjU7OyvuXlUqFddfi4iuBwYIRDQwpZRpF8AwDFtFkkB3Qd2fO39R8bHXdxHGNfV5mACh0wFe8Qrgb/8WSKeBO3cAYTDveP3UT92/mXnc40xf7nQ6rg82y2azpkV1p9NBPp937TWGEY1GxbobJ7sIBwcHtnYRnLwWEV0PDBCIaCiJRMJ0zG6AADhb9DtJSZqEcQUIErsBwhveAPzWb3Vvv+99wI0bIzwpO86+P695DVKplHhFu9lsutrZyOfzIZvNmo5XKhXPfKasruxLjQCsdhHspk05eS0iuvoYIBDRUOLxuGlxenx8bDvNyEnxcSQSEV/LK8WloVBIHF7ltkG/349+FPjP/7l7+zu/E/jar3XxpAb1hjec3v7ZnwXQHQImTQoul8u2i2/tSCaT4udvf3/fE5+pSCQinp90ZV/TNMtBa3Z2Xpy8FhFdfQwQiGgomqaJaUZ2C0ulHYRqtSou0KTWqu122zNXOZVSpjoEXdddz2uXCpIvWwR+4QvdoMAwgO//fuC973X1lAb3lrec3j5TLLuwsCDWdORyOVfrTrLZrCmoazQanilYlq7sHx0diZ/5mZkZU8qerutD7SJYvRYRXW0MEIhoaFKakd0rvX6/X1z0W7U7ZR2C8wChUgGe8ASgWASe/nTg7W939XQGd/Yz8sgj576klMLS0pJp8d5ut7G7u+vaFf5gMGg5S8ALg/jC4TDiQpFIoVAwHRt2F8HqtbwySI6IxocBAhENLRaLiak/dotKnQQYXp+HMI4AoT/XHIDlYtYwzg8/e9vbAOHC/GT82I+d3v7JnzR9ORQKiXUCtVrN1UVrOp02XXlvt9ueSa+RruxXq1XxcyXtIrTbbRweHtp6rXQ6bTp2dHTkme5ORDQeDBCIaGg+n2+obkZWhc7SVeJwOCxOYPbKAsZrAcLzn396+4d/GPjqr3b1VIbzjnec3rYY9DYzMyNe1T44OHBtkrbP5xMX4aVSyROtPkOhkPg7Iu0iKKXERf7h4aGtHZFwOCz+LtsNMIjoamCAQESuGCbNKBAImBbWuq6LC0CllGnB6CQYGbVgMGjaTanVaq4WvfZfIQbkAOGznwX+9E+7t0Mh4Jd/2bVTGN7Zq/O/+IsX3nVxcdH0PRuGgd3dXdfSgJLJpOkzaBiGZ9qeSov+4+Nj8XcklUqZhva1223btQhSy9Ryuexqm1ki8jYGCETkinGmGQ0TjIyaUso0mbbT6bi6i6CUMu2i9O+glErAww93bz/0EOChLKyuH/zB09s/9EMX3tXn82FxcdF0vNVqudb6VCmFTCZjOl6tVj1R4xIKhcThbk53EexOV+4vEHcSYBDR9GOAQESu8Pl84rClUaQZRaNRMc3IC0WlwHjqJKRuNb1grNkEbt4EHn20O+fgAx8AhKykyXr/+09v2zi5WCwmFuBWKhXXgsNoNGq7IHgS0um0OLlcCmCSyaRpF0HXddvvlbSLYDfAIKLpxwCBiFwzzNA0J2lGVq1VvZJmNI5OS/1XeA3DuN+O8sd+DOhd7P3gB7sTkz1lZ+f09jvfafth8/PzYo3H/v6+a+kvmUxGTBHzQiF8MBgUdxGk+gCllNidyW5xdzKZNAWhrVbLM79jRDRaDBCIyDXS0LRqtWp78SZdvbVakHg5zSgUCpkKiev1uqs7HNKMgHq9jve857TW4L3v7bY19ZxXvOL09vd+r+2H9VqfSulVbnUcCgaD4pA2L+8iVKtVsZh6ZmbG9F41Gg1bwapSStxFYMtTouuBAQIRucYqzcju1VerRb+U1hCLxUyLn5OTE0+kGSmlxPfBra47gNwt6X/9L+B7vqd7+6d/ujsYzZM+/OHT232L3csEg0HL/Hq3BnpJi/B6ve6Jq+eBQEAMpKVdBE3ThtpFSKVSpt+xer3u6ueYiLyJAQIRuWqYK/vBYFCcRCwV+Ho9zWjUdQj9AcLenh/f933dK76ZjGnumHd88Yuntz/wgYGeYnZ2Vkyxcqtg2e/3Ww5P80IOvlWXISk4npmZEZsH2AmmfD6fuJvCXQSiq48BAhG5Skozuo7djEZdh+Dz+RAMBgEA7TbwvOc9eP9rf/InHixK7nnpS09vv/jFAz2FUkocoHZycuLaz39ubk5Mz/FCABqJREydsgzDQKlUMt03EAiIvyd25xrMzs7aTmkioquDAQIRuUpKM+p0OtcuzSgQCNxfwPc0m020Wi3XXqO3i/Dyl6/eP/bWtzbxpV/q2ku47xOf6P6dSDhOLzorGo2KBbv5fN6Vq/xe30WQOjodHh6Kgbi041CpVGwNF3SS0kREVwcDBCJyHdOMuqRdBDd3OMLhMD796Qj++q+7r/NlX1bDy142+W47lj772dPbA6YXnZXJZEwBYqvVcm3xKu0iNJtNT+xSxWIxUwDabrdRqVRM9w2Hw2JNjLTjIHGS0kREVwMDBCJy3TjTjKSrm15YwAHOujINolAI40d/dBnttsKLXlTB+95319WBbK47WzX9ghcM/XR+v1+8kl4sFl1ZvPp8PnFx7IVdBKsuQ1azCqT3qVQq2fqddJLSRERXAwMEInKdVZqR3YW7kzQjKRjxSppRNBo1tTut1WqupBlVq8ATnhDBwYEfX/IldbzxjXtQCt4OEP7P/+n+vbp68f0cmJ2dNfXrb7fbrrU9nZ2dNf0MvTIPIJlMms6t2WyK6XzRaHSo6chOUpqIaPoxQCCikZAW+XYXI1ZpRtM2NE0pNZJdBMMAXv7y03//8i/vIBLpBk9u1zm4pld7AAC/8zuuPa2machkMqbjpVLJlUJaq10EL3TysWpjajU4bZjpyE5Smoho+jFAIKKRSCQSpvztWq1me9HmJMDwcjejUZzb294G/PZvA34/8Pu/X8T6+vmAwCvf+znf+q2nt5/9bFefOpFImNq+Gobh2iJeGjjmlXkAUhvTk5MTcSdpmOnIwwYYRDRdGCAQ0UhomiZ2mbG7iyA99ujoSEwdsqp58MKVdLfTjH7+54HXvrZ7+xd/EXj+880D0zwZIGxvd/9+ylNcf2qllLiLYLdTz2W8PA/A7/eLvyvSuSmlbO84SJykNBHRdGOAQEQjIy2qyuWyrSuOgUBATB2SFr+apolX6r2Q/jBMmlH/2/R3fwf82I+d/vvVr+4WkPYv2ur1uieCo/s++tHT2//zf47kJaLR6FCdei7j5XkAUn1AtVoVPwPSbkitVrO1G+IkpYmIppvnAgSlVEQp9Ual1OeVUnWl1I5S6p1KqZVJnxsRORMOh8XCSLs5+FYBhpP7eiH9YdA0o5e9DLh9u3v7+Bh4+tNPv7a72x0joJTyZorV61/frTswDOAlLzk9/tSnjuwlh+nUcxkvzwMIBoOmczMMQzw3n89ne8dBYpXSZGcyMxFND08FCEqpMIA/AfAzAOIAPgRgE8DLAPydUuqBCZ4eEQ3AySK/XzweF6+OS/nVkUgEgUDg3LFWq+Xq9OJBDZJmdHICvPvdwJd/efcC/Nmi5D/4A2Bx8fTfnmv1mssB73wn8JVfCYTD3ZZLQPebGaFhO/VcxsvzAJycm3Tf4+NjW+lYVilNbr3HROQNngoQAPw0gGcD+ASAJxiG8e2GYTwLwGsBZAC8c5InR0TOJZPJgesDlFK2FyNKqaGCkVGySjO66Nz+7u+ATgcoFoE3vQl4//u7x1/7WuAbv/H8faUAZCJpRrUa8MpXAmtrwP5+99jZFJy/+RvgGc/ofnMjMOpCWi/PA4hGo6ZCbavWwlY7DnZ/V6wmM7PlKdHV4ZkAQSkVBPBD9/75g4Zh3M9BMAzjFwB8FsBDSqlnTOL8iGgwPp9vqJan0qLfajGSSqXEPHEvXOGVAp1KpWK5cP3rvz69/Rd/0f37cY8D3vxm831H1U7Vrr/9W2B/owb8238L/Pf/DlwUmHzmM8CzngV8/vMjOZdhOvXY4eV5AFa7CBKplsBuSl4oFDIFI05SB4nI+zwTIAB4DoAUgEcNw5AuL/3uvb9fNL5TIiI3DFMfEAqFTFdtra6M+v1+sbDZC7sI0WjU1Ef+ohSoswFC7226cQPoy6K6b5J1CB/5CPCHD/4I8PGPw9Z1+lYLeOtbR3Iuw3bquYzVPAAvLI4TiYTtlLxoNDpUSp5Xd+uIyB1eChC+7N7fn7H4eu/4vxrDuRCRi6TFsa7rI1mMeHnh4uTczgYIQLcgOZ0GrL6VUU5tvsyrvnkPLzXeBQBQF9/11G/+ZrdWYQSG6dRzGas0Ji98xsaZkpdMJk3v8cnJiSe6OhHR8PyX32Vs1u/9vWXx9d7xG2M4FyJyWSqVQj6fP3esXC6brvhLEokE9vf3z6Vx9Iau9QcesVgMfr//XMFls9lErVYz7USMWzKZRKFQOLdzUq1Woev6ubSYUgn4whfOP/b7vx948YvPDySenwdmZrqpRycnCpVKEp/7XB2t1uky/XOfqyGRCGBuDkilgMc/vlsqUCx2OyQJF5cxMwMkk8ATntD9erEIbGx0H2f+noAbv/Ub8HccBiKtFvAbvwH85E86e5wNvU49/bUBxWIRKyvDN8RLJpPI5/PnPo+9xXH/53HcUqmUabfk6OgImUzGtKBPpVI4ODgwfR7b7bYp2OzXay3cH1BUKhXMz88P+V0Q0aR5KUDoJdBaXVLsTWIx76P3UUr9k8WXHnR6UkTkDruLY4nVYqRcLpsGZPWuova3bSyXyxMPEHopUGfTUQzDQKVSOZfbviVcJvm1X+v+6fekJwGf/GR3vMCrXpW98PXX14F//EfgQx8CXvrSi891fh549FHgYx8736VU8jHt43j+xXeR/dmfjSRAALr5+P0BQm9uwbCLeCefx3HrpeSd3S3ppUD17y5c9HmUdkn6pVIp8T1Ip9OmWiAimi5eSjEioivMqj7A7jAzJ0WVUuqE1RTmcbOT1vGlXwocHgJPexpw2Vo2ne5exY/FgGDw4gqAs/e1qmXomZs7ve8l8Rtm/APWOoywRiIYDI50eJ5V8bwX5m6MKyUvEomIqYOcrEw0/by0g9C7hBG1+HpvZXHp/1EMw3iKdPzezsKTnZ8aEbkhlUqZijnL5bLYGaZfb+ja2YFMvSuj/QvBYDCIaDR6rsahV9gsBRrjZDcFambGWTfQ7/5u4Lu/W+Hw8BD7vRaj94RCIdy8efP+vx9++Hz30Yt83ddd3JQIADaflAD+xf653ics4N00OztrKtSuVquupMD0Fsdnc+57i2Opo9Q4SSl5VilQ0uex0WjYTsmzSh2c9HtARMPx0g7C3Xt/r1p8vXd8YwznQkQj0FuMnNVsNq9VsbJVcahbvfRTqZQpf7zRaIz0qu6jqw8N9sDnPc/V8+gnDc9rNBquFdJa7WpNWi8Fqp9VsfIwg8+s5pzYGbpGRN7lpQDhH+79/XSLr/eOf3YM50JEI+BG5xS7Q9esWj6e3YGYFKsUKDc6DmmaJj6/W20+JX//jJejhUtylvoFAufHQ4/IKKdMe3lx7CQFyurzaGe2g9/vH2roGhF5k5cChL8EUAbwoFLqacLXv+Xe338wvlMiIrcNUx/gZOia1ZVRL0y9DQQCYj2GW4v42dlZceE6quDo4Vcvwvfy73X2oJe9DFhYGMHZnDfK+RA+n8+zi+NIJIJQKHTumFV9QC8l7yyrWSOSYeacEJE3eSZAMAyjCeBX7v3zV5VS9//vqZR6DbrzDz5uGMbfTuL8iMgdVovjUSxGrK6ieqFYWaq7KJfLrpyb3+8XF8aj2kVYXwe0t/8S8JDNVKOHHgJ+6ZdGci79wuGwKa3NzTQjq8+YFzhJZRsm7c1q6JobcyeIaDI8EyDc87MAPgXgKwF8QSn1fqXUJwG8FUAewPdN8uSIyB1WKTB2rjhadU6RFmVWU5i9sIsQjUZNV3g7nY5rV5+lAKRSqYwu/SUSAT78YeCVr7RukRQIdL/+kY8A4fBozqOPUmqkuwjS4rjZbHoilU1KgTo5ORFT2eLx+MApecOmDhKR93gqQDAMow7gawD8J3TnIXwzuoPR3gXg6YZhPDa5syMit0iLkWazaauQViklFodaXR2X+rmXSiVPpD9Ii3i7gdJlQqHQSNOYRJEI8I53AJubwJveBLzgBcCzn939+01v6h5/xzvGFhz0jDJAGHUAMgyrFCgpmNY0behi5X5eaS1MRM55KkAAAMMwaoZhvMEwjMcZhhEyDGPJMIyXGYZhNWGZiKaM00V+PyedeuLxuOkKr9WOw7glEglT+ouu664tLqXgqFwu2yo+HcrCQncA2kc/2h39/NGPdv89hpoDyajTjKRC6P52vpPiRkqenc+LVeqgF37PiMg5zwUIRHQ9zMzMiOkP9Xr90sc66dSjlBIXysViceK7CFbn5tZV/lgsZkpjarfbpinTV92or/JbtVP1QpqRVX2A9HsWCoUQ7tvd6c0asYNpRkRXBwMEIpoIv98vpiXYXRw76dQj7Tg4mb8wSqlUCpp2/j/F9XrdtXOzCkC80IpznEZ9ld+ruwhW9QFWwdEwRdfxeFzcqWGxMtH0YYBARBMjLV7tzgNw0qlH0zQxpckLV9J9Pp+4KHPr3JLJpKmou9PpoFAouPL80yISiYiLV7fSrbxahwBYn5u0g5ZMJk0B68nJia1agmGHrhGRdzBAIKKJGbaQ1kmnnmFSmkbNajfEjV0EpRQymYzpeLlc9kQKzLgopUwdrQzDcO09GHWdwzCCwaA4E0H67GuaJv5ODpNmVK1WJ57OR0TOMEAgookaZh6AkwBj2JSmUQoEAuJVXreu8sfjcdMgLADY39935fmnRX9+PQDXAkQvdzMCnO1wDPN9BINBUyDWbrc9kc5HRPYxQCCiiRp2HoCTTj3DpDSNWjqdNu0i1Go1W61f7ZB2EU5OTjyRJz8uowwQAHlh7ZX310maUSwWE3fb7LYs9XKgRET2MEAgookbZh6AVaceKcCw2nHwwuC0YDAo7nAcHBy48vzhcFh8/v39/dG3PfWIUQcIUppRvV73xCwAN9KM7AarVgXbTDMimh4MEIho4oadB2DVqUdakEjBSKlU8sQizmoXwa2r0PPz86YC1Far5Yli7XHQNM1UsN1sNl372SulxFQur6TXjCvNKBAIMM2IaMoxQCCiibtoVoEdyWTSFGC0Wi1xYT1sStMoBQIBscjTrV2EQCAgBkjFYtETxbTjIO0iuFms7eUAwUkr1ng8LhbO2w2mpNdimhHR9GCAQESeIM0DaDQathZXVpOZrQKMYVKaRk3aRajX664trubm5kxX0Q3DuDYFy6NOM+pPzQHgWh3JsEKhkOln32q1xDkFw6YZWdVjeOF3jIguxwCBiDxh2HkAMzMz4sAxafEzbErTKPn9fjHYOTg4cGVxpZRCNps1HT8+PvbELsqojTpA8Pv9ph2qVqvliUJ4wFkh9bBpRtJUZg5NI5oODBCIyDOcTEfu5yTAsEppcmsRPqy5uTlxN8XuRNvLxGIxcfG3v79/5VONQqGQuEPjJinNyCu7CE4W/VI3o+PjY9tF7exmRDS9GCAQkWdYzQOwO6tAGoZWrVbFRa+U0tRsNl1bhA/DahehUCi41nEok8mYvv9Op4Pd3V1PBEmjIhUqt1otVzs5ebkOwSrNSAqSfD7fUEPTmGZENL0YIBCRp0hX9q2mI/cLBoNicaRU5Ovz+Ty/i+Dz+c4d03XdtY5DgUAACwsLpuP1et21AW1eFQgETMfc7GIVjUbFOQJe+FwB4+1m1J9mpOs604yIpgADBCLylHA4bLoC62RWgdUwNGkXYXZ21rQIb7VansjF9/l8SKfTpuOHh4e2giU7ksmkOBuhWCx6JiVmFPp/5oC7AYKmaWL+vVfSt5hmRESXYYBARJ4jLfJLpZKtRUkkEhEDjGncRZiZmTGlg3Q6HeTzeddeI5vNilfU9/b2PDEbYhT6C9QBdwMEQE4zcrvWYVBWaUZSrc+waUYcmkY0nRggEJHnxGIx0wLGajqyZH5+3nSsUqmICyBpF0HXdU9MV1ZKIZPJmI5XKhXX0jR8Ph+WlpZMV4l1Xcfe3p4rr+E10g6CW7syPaPuljQsaeFuVSfhZH5Cv2AwyDQjoinEAIGIPEcpZTnQy+4ugtSPXsqt1zRNTOWx+1qjFo/HxavRuVzOtauwkUhEfA+q1aonAiW3jTrFCPB+gOBkXoM0NK1ardr+/RgmwCCiyWCAQESeJE1HdnJlX9pFqFar4iItlUoN9Vqjls1mTQu0RqPhaq3E3NwcIpGI6fj+/r6rk4a9oL97EwDXU178fr/pM9VoNDyTWhOJREzvQ61WE8/P5/OJaXt2OzNZ1SF45b0gIjMGCETkSUqpoa7sh8Nh2x2NNE0basdi1EKhkGXbU7eufCulsLS0ZLq6bhgGdnZ2rlQ9ghQgjOLn3L+LYBiGZ4ItpZQpIOx0OpapP9Ii324hezAYNA2P03XdUzsqRHQeAwQi8qxUKmUqoG2327bnIljtIkiLoJmZmaFea9TS6bRp8d5ut10tWLZqfdpsNrG9ve2JYMkN0pXr/h0aN0xjmpHVrsCwsx3YzYhoujBAICLPstpFODw8tHVFOxQKiQsTaRdh2NcaNZ/PJxYsl8tlV1uSJhIJcSJ1rVa7MkPUxvU9eD1AcDLxORAImBoHNJtNtFotW6/FNCOi6cIAgYg8LZlMDr2LIPVxl65+Dvtao5ZMJsU6gVwu5+rV/Ww2Ky5uq9Uq9vf3XXsdL7mOOwihUMhUJ1Gv1y0D4mF2EazSjLySckVE5zFAICJPU0qJqUJ2r+wHg0Hx6qXU0WjY1xo1pRQWFhZMi9lWq+Xq9GNN07CysiLORyiVSq5Nc56UcaUY+Xw+03vYbDY9ddXcyaLfSUqSxElrVSKaLAYIROR5iURCHBhmd6GaTqdNC8BarSamUwz7WqMWCoXEgurDw0NXe8v7/X6srq6KLUHz+TwqlYprrzVu0swDqXDZDf2fJcMwXJ+5MAwni/5IJCLuxtkNeJy0ViWiyWKAQESeZ3Vlv1Qq2VpsBYNBJJNJ03EntQh2X2sc0um0KV0DcHc2AtB931ZXV8XF897e3tQu7qSfo7Rb4gbpee3m7Y+DkzoEn89nSptqt9u204TC4bDYWvWqFL8TXSUMEIhoKsTjcdOi2I1dBGlgUyKREF/LzTSeYfRSjfo1Gg3XdzrC4bA4abnX/tRLOfV2SQv0/lx8t3g9QPD7/abPeqvVQrPZFO8/TB2CUkqcp8CpykTewwCBiKbCsLsIgUBA7M5jtYsgvVa5XPZMUWUkEsHs7Kzp+MHBgevnGI/HxYCk0+lge3vbM++JXdIC/bruIADjrUMY9vFENB4MEIhoasTjcXH4lLTIl0i7CPV6XezHHo/HLScLe8X8/LxpAWoYBvb29lwvhE2lUmLQpOs67t69OzWLPGlYmc/nG1sNAgDLq/OT4iRAkNKETk5ObKcJOUlpIqLJYYBARFPF6sq+nauyfr9fnEh8cHAgLqiz2azp2MnJiZiWNAmapolX9uv1+kjSodLptLgL0+l0sLW1NRWFy/V63fSzlgJBt0zLDkJ/4HxycmLZ7WmYNKFgMGh6TxqNhmfqe4ioiwECEU2VWCxmWtA52UWYm5szXQFtNBri4jYcDovFzfl83jOtKmOxmHiOxWJxJFf1FxYWxHaVhmFgd3fXM92erEgL2VEGCJqmmeobvBYgaJpmeg8uKj4edqrysI8notFjgEBEU0faRahUKrZSN6x2EQqFgpgmkclkTAFFs9lEqVRycMajlc1mxSvVu7u7rs9vUEpheXlZ3EkAusGT292U3CQtREcZIADmXYR2u+25zj3Se2AVIAxbR8AAgcj7GCAQ0dSJRqNimoOTXYT+/v66rotXv/1+v2UxsBeGpwHdHHqp05Cu69jb23P99ZQe+NKNAAAgAElEQVRSWFxcFNvBAt3C8Z2dHc8tglutlinfXdM0ceKxm6QOSV757PQ4mfocDAYdTWDux3kIRN7HAIGIppLVLoKdjjo+n09c3BaLRTH9Y25uzrQgarfbnml7CnSvAEsD1KrV6sh2O+bn58XJzr3X3dra8tRCWEoji8fjI5mifJZUAO2l9wVwFiAAwy3ypXkKuq57rnib6DpjgEBEUykSiYiLFLu7CDMzM+KU23w+b7qvpmnIZDKm415qewp0i4ilVJF8Pj+y85yZmcHy8rK4CK7VatjY2PBEn3vDMFAul03HpfoNt0nTqL0WIPj9frF42CpVbBR1CNxFIPIOBghENLWkXYSjoyNbw7uUUmKXoqOjI3FBm0gkxBaruVzOwRmPllIKS0tLpsV6p9PB7u7uyOoC4vE41tbWxIVwq9XC3bt3J17YXSqVTLtDfr9fXKi6bRoCBACmgWmGYVj+Lknvm5NAkHUIRN7GAIGIplY4HBY76ki7AJJYLCbuQuzv75sWs1YBRa1W81R7z0AgYDlleZQzHMLhMNbX18W+/0A3fevu3bsT2XFpt9viztLMzMzI04sAOcXIi0XcUpqR1c/L7/ebftbNZtN23UkkErHdWpWIxo8BAhFNNWkXwcmsgkwmY3t4WiQSEbv35PN5TxXkJpNJ8TxLpZKYZuOWYDCItbU1y6Lfer2OjY0NFAqFsS0Ee4Pj+q/YWxWfj4IUIHjp89LjtA7B6f3P0jTNtIvQ6XRsP56IRssTAYJSKqaU+h6l1NuVUp9SSjWUUoZS6pFJnxsReVsoFBpqVkEoFHK06J+fnzct+HRdt137MC7ZbFa8mp/L5UZaE+D3+7G+vm7Z4ajXber27duoVCojDxSKxaIYLEo/x1FhgCBjHQKRd3kiQADweAD/A8APAXgmAHmPmohIMOysgvn5eUdtT6Vdi8PDQ091YdE0TSweNgwDOzs7I51cq5TC/Pw81tfXxfkMQLc2YXd3F3fv3h1Z7vnBwYHYacpqAN6oTEuA4PP5HKUNOUlJkrAOgci7vBIgHAH4DQCvAvAMAG+Y7OkQ0TTx+/1ii0+7swouansqLfqtOiCNMsd/EKFQSKxH0HUdOzs7I796H4lEcPPmTcuhakD3ivPm5iY2NjZc21HodDrY29sTgwOfz4fl5eWx1B70TFNevVSobLXoD4VCYnqek9fqD8ydzFMgotHxRIBgGMajhmG8wjCMdxiG8RkA3ppDT0SeNzs7O9SsAidtT60Klo+Pjz1VsAx06xGkXPtarTaWgEbTNCwuLmJ1ddVyNwHoLgx3d3fx2GOPoVAooF6vO15YG4aBSqWCO3fuiLUWvSnQF53HKEjfxzgDFCecpA1pmibuONhd4CulTE0CDMPwRFtcouvOEwECEdGwhp1VYLXor1arYl50LBYTOyjt7++PNH1nEJlMRkznGHXR8lmxWAw3b968NPe/V8+xsbGBxx57DHt7eyiXy6jVaqZUF8Mw7k9HzuVyePTRR7G7uysOu1NKYWFhYSxtTe24CgHCIPfvJ83tYKEy0eSZ578TEU2pRCKBw8PDcwuM3i7A6urqpY/vLfr7i1r39/dx8+ZN06JuYWEBJycn5xau7XYb+XweS0tLQ3437uldOd/Y2DAtnnO5HILBoLhQc5umaUin05iZmcHBwQFKpdKFuwS6rqNcLp8LYjRNg1IKSim0221buwy9egyppe04XNUdBMCcktS7v933etg6BiIaDe4gENGVcVHqj93uKNls1rR4azabODw8NN3X7/eLuxaVSsV2m9Vxscq9NwwD29vbYy2w9vl8yGazuHnzJmZnZx11E+p0Omi329B13VZwEAwGsb6+PrHgAJiuAMFp2tCwC/xh6xiIaDSuZICglPon6Q+AByd9bkQ0WpFIBIlEwnRcGn4mCQQClgXPUupQKpUS01ZyuZznii3D4TAWFxdNx9vtNra2tsaeGhUMBpHNZvHggw9atmUdlKZpmJ+fx82bN8Wr3OM0TQECIC/6rQLIcDg81AJfKWV6PV3XxTQxIhofV1KMlFK/B+BJDh/2UsMwPu3G6xMRnZXJZFCtVs8tzHptT+0Mx5qbm0OlUjm3SOl0Otjf38fy8vK5+/Zy2+/cuXPu9XRdR6FQELsITVIymUS9XjftiLRaLWxvb2NtbW1s8wF6NE3D7OwsZmdnUa/XcXx8jGq1OtCV5HA4jEQigVQqZeqQMynTFiBIgVqr1RLT0JRSCIVC535WrVYLuq6bmgZYCYVCpsLkRqMx9mJyIjrlVg3CLQBPdPiYkVWKGYbxFOn4vV2EJ4/qdYnIG3q7AP3DywqFAhKJxKULl17B887OzrnjR0dHqFarpuLkYDCI+fl5U8ejUqmERCLhmcLYnkwmA13XTdOi6/U6dnZ2sLKyMrEFbDgcRjgcRjqdhq7rqNfraDabaDQa53ryG4YBpRQCgQCCwSCCwSBisZgnF5XSTpKXAwTpPbzoin5/gAB0F/h2AwSrugepCQARjYcrAYJhGE9z43mIiNwyNzeHcrl8Lm2m0+mgUCiIaTb9egv7/sFNuVwOkUjEdHV6dnYWlUrFlH+dy+Vw48aNsV+Vv4hSCouLi9B13XTlttcRyM57NGp+v/9KLBKl1C0vBjI9VjsIVsLhsKkb1rCFyqxDIJos7/wfi4jIRRe1PbXbZ31hYcF0pbeXOtSvt+iWCpz7dzK8QNM0rKysiIvBcrlse34EXU5aXHs5QJDO7aIi9mEX+MFg0BRAM0AgmiwGCER0ZSWTSTFv2m7Bci91qF+pVDLtLADdhZJU49DfetUrfD4fVldXxVSQXhtSGl5/gKCU8kx9hMTn85kW7JelGA1bqNxfSN5ut8faWYuIzmOAQERXmrQLUK/XbU88np2dFa+Q5nI50+AuAEin0+JE5lwu53gy8DgEAgGsrq6KKVC5XG5sg9Susv4UI7/f7+kaBMCcZqTruvh5B+QFvq7rjrpicR4Ckbd4JkBQSv2eUuqTSqlPAnj1vcOv6B271ymJiMiRUCiEVCplOp7P5221IXWaOqRpmti5SOoc5BWhUMiyMLk3yZgG0263TQtrL6cX9QxSqOzk/v1Yh0DkLZ4JEAD8awDPuvdn7d6xlTPH/vWEzouIptz8/LwppaPdbtuuDQiFQo5Sh6LRKGZmZkzHC4WCZ9MmotGoZWEyg4TBSYtku919JslpgOD0/v0YIBB5i2cCBMMwbhqGoS74c3PS50hE08nn81nWEthNY7BKHdrb2xNTh+bn500LwYvu7wXJZJJBgsukRe5V3EEYNkAIBAKmIL5er3v2d4XoqvNMgEBENEqpVMp0ldLJgt0qdajRaKBYLJqO+3w+8f61Wk28v1ekUikGCS6SOmZJhfNe47TVqXR/J7tlUh1Dp9PhRGWiCWGAQETXglIK2WzWdNxJbYBV6tDBwYG4GIrH40gkEuL97bZanYRUKmU5AZpBgjPSz1lKp/Eap61Oh91BAJhmROQlDBCI6NqIRCJiwbKT2oBMJuModSibzYr3393dtewK4wUzMzMXBgle3gXxCl3XTYvkUCjk6RanPVKnpYsW/D6fz/R9MUAgml4MEIjoWrFa4OdyOVuPt0o1qtVq4pV1v98vpuy0Wi3brzkpFwUJ+Xze9jyJ62pa04uA7o5b/65Aq9W68Ofdf/+LWqNKGCAQeQcDBCK6VqxqA05OTmynzsTjcSSTSdPxfD4v9n6PxWJiF6RKpWJ7HsOkXBQkHB4eYnd3l0GChWkOEADzgt8wjAtbA7NQmejqYIBARNeOVW2A1QJfkslkTIuZTqdjuSuQyWTEXvG5XM7zhZgzMzPiLAgAODo6wubmpq2ZEteJYRg4OjoyHZ+mAEFKhRplgACYdxEMw/D87wfRVcQAgYiupWw2K85GsJv24/f7xaLnarUq7goopbC8vGyaWNzpdKbiKnwqlcLy8rIYJNRqNdy9e5cLuTNOTk5MwWYwGJyKFqc9kwgQnHZPIqLRYIBARNeS3+9HJpMxHa9Wq+KVX0kymUQsFjMd39/fF3cigsGgGFTUajXbQ9smKR6PY21tTVw4NptN3L17lznj90hBopSW5mXSz/mimoJhW50C7gQZRDQ8BghEdG2lUinLBb7dlJmFhQXTrkC73bbcFUilUmJ6U7FY9HTr055IJIL19XVxIafrOjY3Nz1fVzFqnU4H1WrVdPwqBAiT2EHw6vRxoquMAQIRXWvSAl/XdeTzeVuPDwQC4pTmk5MTy/kKCwsLlq1PpyGXPxgMYn19Xew600uZyuVynk+bGpWjoyPTlfZoNDpV6UUATL8XwMUBgtPWqBLuIBB5AwMEIrrWrBb45XIZx8fHtp5jZmZG3IkoFApiyo3P58PS0pLp+DS0Pu3x+/1YW1sTv28AKJVK17IuwTAMlEol03Fp/obXOd1BGKQ1aj8GCETewACBiK69mZkZsbtMLpez1cddKYXFxUVHA9Gi0SjS6bTp+NHR0dRMKtY0DSsrK+J0aaDbonJjY8N2oHUVHB0dmYJCTdMQj8cndEaDc1qDAMitUe12BgOsgwwiGi8GCER07SmlsLCwIKZHFAoFW89hNRCt2Wxif39ffEw6nRbTdPb396cm77r33lm1QW2329ja2kKhULjyKUeGYYifl1QqJabreJ10zk4DBACOAgTpOTqdjuPnIKLhTN9/sYiIRiAUCmFubs50/PDw0HbxsNVAtHK5bNn6dGlpSWx9urOz42gK7aSlUincuHFDLDIFgIODA2xubk5N4DOIw8ND09VuTdPEnaJpMEiA4DQtScI0I6LJY4BARHRPOp22HGZm9+q31UC0/f19cZETDAbFScWNRgN7e3u2XtMrQqEQ1tfXLdNparUaNjY2UCqVrtxuQrvdRrFYNB1Pp9PionkaSDtCDBCIrgcGCERE9/TSZfo1Gg1x8Wf1HEtLS6bF1UWtT5PJpNgC8+joyPbreoXP58Py8jIymYzlAjOXy2Fra+vK7CZYdaDy+/2W9RnTQNpBuCywcyNAYKtTosljgEBEdEYkEhHThA4ODtBoNGw9RygUshyIZrXgX1hYEHce8vn81BX5KqUwNzeH1dVVU+F2z8nJCe7cuYNisTj1uwkHBwfiz2h+fn4qaw96lFKmIG+QHQSnqXLcQSCavOn9LxcR0YjMz8+L3VicpBrNzMyIqTYHBwdiTYOmaVheXhYXWLu7u1N5BTUajeLmzZviYDig+57m8/mp7nRUrVbFKdiRSGTqBqNJpPoYJ/cHmGJENI0YIBAR9dE0TUw1qtVq4mLQykWtT6VFUzAYFOcjtNvtqSta7umlHFkFP0A3hWtrawtbW1u2d2m8oNFoYHd313Tc7/djeXlZTLG66txIMfL5fKbnYYBANF4MEIiIBLFYTLwCXCwWbXc1GmQgWiwWEwe3TWPR8lmJROLC3QQAOD4+xp07d7C7u+v5BeHJyQk2NzdNQVuvBsUqtWraXRb0uBEgAOZdBF3XpzJAJppWDBCIiCxks1lHOwCSaDQqtk+9aCBaOp0WF9LTWLR8Vu/K+srKyoUL6Eqlgtu3byOfz3uy/32lUsHW1pb4GchkMohGoxM4q9FwWh8ySGtUCdOMiCaLAQIRkYVBdgAk8/PzjgeiLS4uikXLhUJhavP1e+LxOG7evInZ2VnLK9KGYaBYLOKxxx7D7u6uaTrxJBiGgYODA8tuVIlEQixwn2b93+dlOwhKKcd1CxIGCESTxQCBiOgC0WhUHHR10Q5Av0EGolkVLfd2MKZ9seTz+ZDNZnHr1q0Li3kNw0ClUsHGxgbu3r2LSqUyka5HjUYDm5ublpO1k8mkGExOM8MwHAcIgPPCZglbnRJNFgMEIqJLpNNpxzsA/YLBoNj6tNFoWO5GXFS0vL29fSVysgOBAJaWlnDjxo1LU3NqtRp2d3fx2GOPIZ/Po1arjTxYaLVa2Nvbw8bGhmXtydzcHBYXF69cUbL03tr5HvvvM8jPSNpB8GK6GdFVxQCBiOgSF+0AWKWbSFKplFhbUKlULGsLrmrRcr9wOIy1tTWsrq6KqVVn6bqOYrGIu3fv4tFHH8Xe3h6Ojo5cC5g6nQ4qlQq2t7dx+/ZtlMtly8XywsKC5VC4aTdogODGDoJbxc5ENJir2WaBiMhlwWAQCwsLpraW9XodhUIBmUzG1vMsLi6i0WiYdh4KhQJCoRBisZjpMel0Go1GA0dHR+eO94qWpSLoaRWLxRCNRnF8fIxSqXRpvUW73Ua5XEa5XIZSCuFwGKFQCMFg8P7fFxVEG4YBXdfRbDbRarVwfHyM4+NjWxODFxcXxVkXV9kgAUIvVclJEMUAgWiyGCAQEdmUTCZxfHyMSqVy7nixWEQ0GhUX9/00TcPKygo2NjbOXVnt1RbcuHFDTK9YXFxEs9k0zQnI5/Pw+/1XYihXj1IK8Xgc8XgczWYTh4eHqFQql16JNgwDtVrNlAp0tq9+bzqwUgrtdhutVstxCkwqlUImk7Gc63BVuLWDAHR3EZy8X25MZCaiwTHFiIjIgWw2Ky7g9/b2bF/hHKS24KJJy3t7ezg5ObH12tOmt3PzwAMPIJvNisWrl2m322g2m/cDrHq9jlqthmaz6Sg4iEQiWF9fx+Li4pUPDgD3ahAA54t7qRsSdxCIxocBAhGRA73Wp/2LIF3XHdUExONxy9qCy4qWpSLQ7e3tqZpC7JTP58Ps7Cxu3bqFmzdvYn5+HpFIZOSv29vNWF1dxfr6+lhe0ysGDRAkgzyuPwhjgEA0PkwxIiJyKBKJIJ1Om1peVqtVlEolzMzM2Hqeubk51Ot1VKvVc8crlQrC4bDYUz8WiyGbzZqCiE6ng62tLayvr4s7HFdJKBRCKBRCOp2Grus4Pj5GtVpFrVZzZRGplEIsFkMikUA8HhdTZq6DQQMEtwILaQfBaS0DEQ2GAQIR0QDm5uZwfHxsynff399HJBK5tBMPcNodaWNjw1S0nM/nEQqFxNafMzMz0HUdBwcH547run4/SLgOKTBAdzpzKpVCKpUC0H0PekXgvb97dQZn/wDd99/v9yMYDCIQCCAYDCIYDCIcDl+b9+8iUlrQOAMEqzoE/myIRo8BAhHRAM4u7s9etT5bbGy3oNOqaHlnZ8eyaHl+fh66rpuGtTWbTWxvb2N1dfVaXvn2+/3w+/2XFoyfDRJIJs0dsLM4H2WA0G63GSAQjcH1+78HEZFLAoEAFhYWTMcbjQby+bzt5xl0INrCwoK4EK7Vatjb25vIxOFp0etkRNakad120tdGvYNARKPHAIGIaAiJROJ+estZh4eHptqCiwxStKyUwvLysjjl+ejoCPv7+7Zfn6iftIMwSIAwaCBm1S6ViEaPAQIR0ZCs2m/u7e2Jiywrc3Nz4uCtSqWCw8ND8TG9FCVp4VYqlSwnNBNdRtpBuGjoXI9bAYIb7VKJaDAMEIiIhqRpmth+tN1uY2dnx3aqT6+uQQo28vm85awDv9+P1dVVMSUjn8+bBrsR2eFWihF3EIimDwMEIiIXhMNhMUWoVqs5SvXp7Qj0L456Rcv93Y56gsGg+Digu5NxfHxs+xyIAHOKkd/vH6iLkZsBAutqiMaDAQIRkUtmZ2fFouFSqWTqNnSRi4qWt7a2LNOWIpGI5SC1nZ0dU0tWIiudTsc0U8LufA3uIBBNP08ECEqpL1FK/bhS6k+VUgWlVEsptaeU+qBS6rmTPj8iIjt6KULSQiqXyzlaoFsVLbdarQs7G8XjcbGzUm+QWr1et30OdH0NWn8AMEAgugo8ESAA+BiAnwPw5QD+DsAHAeQBvBjAx5VS/88Ez42IyDafz3dhipDTouVEImE6Xq/XL6xtSKVSYnDR6XSwubnJIIEuNWj9AcAiZaKrwCsBwr8AeCmAjGEYLzAM49sNw3gqgFcBUAB+Xin15ImeIRGRTaFQSLyKr+v6QEXL0jTl4+Nj7O3tWT42nU6L7Ve5k0B2DNriFGANAtFV4IkAwTCMrzUM492GYdT7jr8DwEcB+AB860ROjohoAMlkEnNzc6bjTouWe7MOQqGQ6WuVSuXCgWwLCwtikNCrZWCQQFYGTTGSrvBzIB3R9PFEgHCJf7j39/JEz4KIyKH5+Xnx6r/TouVe2pK0QCsWi5YzEpRSDBJoII1Gw3TMzg6CtPMgtd+1w62JzETk3DQECA/c+9t6L52IyIN6V//dKFoOBAKWsw729/dxdHRkeQ4MEsgJwzBMn01N08T5HP2GqV2QzqMfAwSi8fB0gKCUehDAN9775+9P8lyIiAbhZtFyKBTC8vKyuEja3d21DDh6QUIymTR9jUEC9Ws2m6ZUoXA4bGtxPkztQj8GCEST49kAQSnlB/AuACEA7zcM428dPPafpD8AHhzR6RIRWXKraBkAotGoOCPBMAxsb2+LqSFAd2G1uLjIIIEuJU3sjkQith7LHQSiq8FeU+NLKKV+D8CTHD7spYZhfPqCr/8ygK8C8BiAVw96bkREXpBMJlGv1031Ar2iZSmAsJJIJJDNZk3Fzu12G9vb21hfXxfrFXpBAtAtcO5/7NbWFlZXVxEOh22fC1090k7UMAGC3fkJ/RggEE2OKwECgFsAnujwMebKvXuUUj8F4AcA5AB8nWEYRSdPbBjGUyye958AsF0qEU1EJpNBo9EwXaEtlUoIh8NinYCV2dlZ6LqOYvH8fx5brRa2trawtrYm1iswSKDL9AcISinbAQJTjIiuBldSjAzDeJphGMrhnz+Tnksp9SoAPwugDOCFhmF80Y1zJCKaNDeLloFulyQpZajRaFyYumQn3cjpudDV0Gq1TIv8UCgkziSwevxZmqaxixHRFPJUDYJS6jsA/CqAEwDfYBjG30/4lIiIXOXz+bC8vOxK0XJvoS+1Uj05OcHu7u7AQcLm5qZlZyS6uoZJLzIMw/T5HTS9qPd8RDQZngkQlFJfD+B/ANABvNgwjL+c8CkREY1EOBx2rWj5okFqR0dHAwcJvYDFasYCXU3DBAi6rps+a4OmFwHcQSCaJE8ECEqp5wD4XQAKwLcbhvHRCZ8SEdFIJZNJzM7Omo7XajXs7Tkb++Lz+bC6uiouxoYJEoDujIV8Ps+rudfEsAFCPwYIRNPJrSLlYf0hgAiA2wC+WSn1zcJ9/j/DMH59vKdFRDQ6VkXLlUoFfr8fmUzG9nP5/X6srq7i7t27aLfb577WSxVaWloSF1i9IMHv95uKnoHutGZd17G4uMgF2hWm67qpTW4gELCdJuRmByMr/PwRjYdXAoSZe3/fuvfHCgMEIroyeulBGxsbpsVVsViE3+8XdxmsBINBrK2tYXNzc6AgIZPJwO/3m9qnAt2gRdd1LC8vD1x0St7W39UKgFjfYsXNGQgAdxCIJskTKUY2ux5976TPk4jIbb1Jy9Kie39/33GhcCgUsmxxelm6EdBtn2o1rfnk5ASbm5uOCqlpepTLZdOxRCJh+/HNZtN0jAEC0XTyRIBARHSdhUIhy0X57u6u45ajlwUJe3t7FwYJiUTC8vGNRgMbGxuWE5tpOtXrddMC3+/3O9pBkD6nwWBw4HNigEA0OQwQiIg8IBqNYmlpyXTcMAxsb287XpBfFCRUKpVLg4RIJIL19XXxCrCu69jc3DTVTtD0knYPksmk7QW5ruumFKNQKDRUOlrn/2/vzoNb68/6gH8f6WjfbcmWrWv75n1p8xJKGkhK00BJWRogDUtamALN1rKmGYYZQugwbwNpy2SApkyalkwKlCQkaaalkBaGNqEDBAiUoVPghRBo4H2vV8mL9n3/9Y+jc15f60iWrOXI9vczo9H1kS397tW1fZ7ze5Z+f+gYAwSi5WCAQES0IkKhEDY2NoaO93o9nJycTJ3aM2uQ4Ha7sbu7a9lC1RioZpW3TreLUsoylW1UZysrs3Q/GuVqHQ0A1r8QLQkDBCKiFRKLxbC2tjZ0vNPp4Pj42PKkaRyPx4MHDx7cOEjQNA27u7sIBAJDjymlkMlkkM1m2Qb1FqtWq0P/r7xer2VgOMoiAgSrgHjeXZGIyBoDBCKiFROPxy2v3rZarakHqQH6yd4sQYLD4UAqlRp5RTmXy+H4+JjFy7eU1S7QNLsHwGIChKspS5qmMcWIaEkYIBARrRhjLoFVgWi9Xr/2hN7KrEGCiGBrawvr6+uWj9frdRwcHExdUE326na7qNVqjx0TkakChH6/P1Qjo2nazB2Mru5qcPeAaHkYIBARrSBjRoJVmke5XEY2m536OWcNEgB9d2Nzc9PySq5RvFwoFKZeG9mjXC4PveeBQGCqXP9GozH0HPPePQAYIBAtEwMEIqIV5XQ68eDBA8srsfl8/kYn4tcFCZPUOUSjUezs7FiesCmlcH5+jnQ6bdmFhlZHr9eznJwdiUSmep5mszl0bBH1B7PsSBDRdBggEBGtME3TRp7Q32SQGjA+SJh0GJrP58Pe3t7IPvmVSgUHBweWw7NoNRQKBcs0HquC9HFYoEx09zBAICJacW63G6lUauQgtZvMIxgXJLRaLRweHl47e8EIXqy6LgH6ZN2Dg4MbBTG0WN1u13IHKh6PT1UIrJQaChAcDsdUHZCsMMWIyF4MEIiIbgGfz4ft7e2h4zcdpAboQcLOzo5l6kan05loGJqIIJFIIJVKweEY/pXS7/eRTqdxfn7OVqgrJJ/PD6WAud3uqbsXtVqtoefx+XwzdxtiihGRvRggEBHdEsFgEJubm0PH+/0+jo+Pb5TO4/F4rh2GNskOQDAYxN7e3sgrx4VCAUdHR5ZXhmm5Op0OisXi0PFpdw8AfYbCVbOmFwFMMSKyGwMEIqJbJBqNWrYaNToI3SRI0DQNOzs7lvUESimk0+mJCqKNycujrkI3Gg3s7++jVCpNvUaaH6vBdl6vF6FQaKrnUUpZzlCYtobBClOMiOzFAIGI6JYZNUhtliDB6Jg06uT+/Px8ojQhh8OBra2tka1Q+/0+Tk9PcXJywiZ2IcEAACAASURBVMFqNqhWq5Yn9YlEYurnajQaQyfybrcbXq/3xusD9MCDQ9KI7MUAgYjoFkomkwgGg0PHZwkSjAFto4qOC4UCMpnMRLUE0WgUu7u7I/PGq9Uq9vf3WcC8RL1eD2dnZ0PHA4HAyG5U48xjArOVTqczVNcwa9EzEU2HAQIR0S1kDFJbRJCQSCSwsbFh+XilUploVgKgp63s7e1ZrhHQT1jT6TTS6TR3E5bg4uJi6N9ZREa+1+MopSzrD6ZNU7Ji9f/W7XbP/LxENDkGCEREt9SiggQAiMVi2N7etkzrMGYlTFJw7HQ6kUqlkEwmLbscAXrQwdqExapWq5b/vvF4/EYn37VabShI9Pl8czmRt+rIxR0EouVigEBEdIstMkgIhULY2dkZOyvBakiWlUgkgocPH44sYO31ejg9PZ1pvWSt3W4jk8kMHfd6vYjFYjd6zkWlFwEMEIhWAQMEIqJbbpFBgs/nG1lLYDy3VctMKy6XC6lUCpubmyN3E+r1Og4ODpDP5zk3YQ76/T5OTk6GcvqNepObFP72er2h9CIRmUt6EWAdIDDFiGi5GCAQEd0BiwwSjPalVt1plFI4OztDJpMZOgkdtc5oNIq9vb2RhbH9fh8XFxc4ODiwzHOnySilkMlkLN/3RCJx46vyxWJxKHgLBAKWO03Tsupg5Ha7RwaURLQY/I4jIrojFhkkGLMSRqUIlctlHB4eTvz8brcbDx48QDKZHHli2Wq1cHJygqOjo4lTmUhnBG5WAVY4HL5xapFSynLHaF7pRc1mcyj44O4B0fIxQCAiukMWGSQ4HA6kUqmRbVBbrRYODg4mbl0qImZtwrj0lHq9jsPDQ6TTadYnTOji4sKyKNnj8VhO455UuVwe6oTkcrlGdqqallUgOI/JzEQ0HQYIRER3jBEkWF3tnzVIMNqgbm9vW6Z99Pt9pNPpiYaqGTRNw/b2Nra3t8dOyzW6HZ2fn7Mt6hgXFxeWk6+dTufI920SSink8/mh47FYbG5DzBggEK0GBghERHeQiCCVSi0kSAD0Dkd7e3sj89gLhQKOjo6mOpEPhUJ4+PAh1tfXR55wKqVQKBTw6NEj5HK5ieoe7guj5sDqJN7hcODBgwczpevUarWh/zNOpxORSOTGz3mZUmooQBCRmSczE9H0GCAQEd1Riw4SjOLlUfnnjUYDBwcHqNfrEz+n0+lEPB7HE088MfbEs9/vI5vN4tGjRyiVSve+41Gv18Px8bFl+1EjOJjlRFsphYuLi6Hj0Wh0bgXEnU5naLaC1+ud2+4EEU2OAQIR0R12XZBweHiIZrN54+d3OBzY2trC5uam5Ylct9vF8fGx5VXtcTRNQzKZHDs7wXj+09NTPHr0CPl8fqIJz3eNMZPCKhAz0s1mTdMplUpDwaTD4UA0Gp3peS9jehHR6mCAQER0x40LEnq9Ho6OjmZuJxqNRrGzs2M5L8G4+nxycjL1CbzH48GDBw+ws7Mz9gp4p9PBxcUFnn32WZyenlr20r+LCoUCDg4OLHeCjJ2DcQHWJPr9PnK53NDxWCw2tmZkWlYBDgMEInswQCAiugfGBQlGYbFV15tp+Hw+7O3tjTwhrVarU6ccGfx+P3Z3d7G9vW0ZhBiUUiiVStjf38fh4SEqlcqdTD8ydmZGFYNrmobd3d2Rsyamkc/nh2pJnE7nyG5WN6GUQq1WGzrOAIHIHvML/YmIaKUZQUI6nR7aMVBK4fT0FJ1OB/F4/Mav4XQ6kUqlkMvlLK86dzodHB0dIRaLIR6PT5W/bkzrDQaDKBaLyOVyY3ckGo0GGo0GNE1DNBpFNBqdyzAvOxlF2uMKtI1dl3lc3W+325bpYdO+d9dpNptD76XP57v17xfRbcUAgYjoHjFy0s/Pzy0HXuVyOXS73ZE1BZO+Rjweh8/nQyaTsTyJLxQKqNVqSCaTU18lFhHEYjGEw2GUSiUUi8Wh6buXdbtdZLNZ5HI5hMNhBINB+P3+WzWdVymFSqWCbDY79u8ajUaRSCTm8nczgkarwWXz6lxksEpxm9dsBSKaHgMEIqJ7RkSwubkJl8tl2ZmmVCqh2+3O1DMfAAKBAPb29pBOpy0Lodvt9mO7CdMGJEaaSywWQ61WQ6FQGJu+ZKQflUolOBwO+P1+BINBBAKBuebSz1Ov10OpVEKhUBjbMtbpdGJzc3PswLlpFYtFy8LhRCIx985CVulFs9ZOENHNreZPRCIiWri1tTVommZ5lbhWq+Ho6AipVGqmk2eXy4Xd3V3kcjnk8/mh1zGGb9VqNWxubt4o51xEEAwGEQwG0Wq1UCgUUKlUxs5I6Pf7qFar5pVrn8+HQCCAYDA4crbDshjzACqVCsrl8rWzHgKBAJLJ5FyDnHa7jWw2O3Tc2IGZp06nM1RU7nK5bH8fiO4zBghERPdYOByGpmk4OTkZOhFtNps4PDycecCWkXIUDAaRyWQsO+4YrTpvUptwmcfjQTKZRCKRmCj9yGDUK2SzWbhcLgSDQXi9Xng8Hrjd7oX34u/1emg2m6jVaqhUKhMNmHO5XEgkEnPdNQCeH7h29f+DpmnY2NiY62sBTC8iWkUMEIiI7jmjQ9Dx8fHQiWmn08Hh4SFSqdTMHWW8Xi8ePnyIbDY7ci5CoVBAtVrF5ubmTCkm06YfXdbpdFAoFMyPRcS8ou12u837mwYO3W4XnU4H7XYbrVYL9Xod7XZ74m5LDocD6+vrcx1SdtnZ2ZllStjGxsZCioathrsxvYjIXgwQiIgIHo/HDBKuXuE3ZiVsb2/PfGVXRJBIJMzdBKur+51OB8fHxwiHwzOflF5OP+p0OqjVaqhWq6jX6xOfkCul0G63h/5djMDB4XDA4XBARCAij/253++j3++j1+uh3++j0+lcmzI0iqZpiMViiEQiC+vuUywWLdvdhkKhue9UAHoq09VgxOl0zqU9KxHdHAMEIiIC8Hy9wMnJyVBxqlIK6XQaGxsbc5me6/P5zN2Ey1frLyuXy6jVaubV8lnTfFwul9nutN/vo1armQHDTSYwG4HDonm9XsRiMYRCoYWmOjUaDZyfnw8dd7vd2NzcXMhrjgpGFp3SRUTjMUAgIiKT0+nEzs4OMpkMKpXKY48ppXB2doZOp4NEIjHzazkcDmxsbCAUCuHs7Mxy+nGv18P5+TkKhQLi8fjcTh4dDod5VVwphWazaRYtL+Ok/zoej8dc3yz1H5NqtVo4OTkZ2lVxOBzY3t5eyI6FUsoyvSgcDs/9tYhoOgwQiIjoMSKCra0taJpmeXXfmKy7ubk5lxx4YwJzPp9HLpezTP3pdDrIZDIoFApIJBJzTUEREfh8Pvh8PiQSCbM2wLi12210Op2FTmR2uVzmGvx+/1KCAkO73cbx8bHlLkoymVxYN6F6vT5U8+J2uzk9mWgFMEAgIqIhIoKNjQ24XC7LtJNyuYxWq4Xt7e25nMyKCNbX1xEKhXB6emrZfx/QOysdHR0hEAggkUgs5OTVKEC+nHNv1A9cDhparRa63e7EgYOIwOl0wuVyma/hcrng9Xrhcrnm/veYhFHvYdU1aW1tbSF1BwbuHhCtrpUIEETkxQC+E8DLAOwCWAfQBPAZAP8JwPuUUtf3qSMiormKxWJwOp2WsxJarRYODg6QTCbndiLpdruxs7ODcrmMbDY7st2nUT8QiUSwvr6+8BNsh8MBj8djGZAopcxbv99/7GOjgNm4rRJj58CqUDwcDiMejy/stbvd7lAKG4C5T2gmoptZiQABwJcCeAuAA+hBwQWABIAvBvByAP9ARF6llLI/MZSI6J4xZiWk0+mhNJR+v490Oo1YLDa3CbsigkgkglAohEKhgHw+P7LzT6lUQrlcRiwWw9ra2sK6+4xjdCwCYMvr30Sj0cDJyYllWlEwGEQymVxooXChUBgKOFd5ojXRfbMqlzP+B4AnlVIPlVJfqZT6FqXUVwJ4CODTAF4JfYeBiIhsYMxKGJXSUygUcHR0NNGAr0kZ/f6feOIJxGKxkSesxjTmR48eoVAo3LiN6H1RqVRwdHRkGRz4/X5sb28vNDjo9/soFotDx2Ox2MJek4imsxIBglLqOaXUcxbHzwD82ODDL1/uqoiI6DK3243d3d2ReeKNRgMHBwcTDySblNPpxMbGBh4+fDg2lcnoePTcc8/h4uJiognK94lSChcXF0in05Z1E36/H6lUauEtRkul0lAQ5/F4OByNaIXchr084yc804uIiGzmcDiwtbUFn8+H8/PzoRPNbreL4+NjxONxrK2tzfW13W43tre30Ww2cXFxMTIQ6fV6yOfzKBQKCAaDiEaj937wVrvdRiaTsZyQDOhpZItOKwL0IMWqM9a8/68Q0WxWOkAQkRiAtw4+/BU710JERM+LRqPweDyW05CNK9WNRgPJZHLueflerxc7OzuoVqvIZrOW8xOMdVQqFVQqFXg8HnPY2KoVCy9aqVTC+fn5yNSrtbU1xOPxpQwnK5fLQ/9fNE1baLckIpreSgUIIvJXADwNPfVpE8ArAAQBvA/AR2xcGhERXWHML8hkMqjVakOPV6tVHB4eYnt7eyHtSIPBIAKBwLUdjwC949Lp6SkuLi4QiUQQjUZtay26LK1WC2dnZyNbxhqtbOcxGXsS/X4f2Wx26Pi4+hIissdKBQjQg4I3Xjn2HgBvV0pNXHUmIn864qEnb7owIiIa5nQ6kUqlkMvlkMvlhh5vt9s4PDzE5ubmQnrcX+54VC6XUSwWR+4oAI+nHwUCAcRiMfh8vjt1gtrtdpHL5VAqlUbOaHC5XGaq2LIUCoWhIM7pdC4tQCGiyc0lQBCRjwH43Cm/7A1Kqd+/fEAp9Sn96cQJfR7CawH8MICvGbQ53Z/HeomIaH5EBPF4HD6fD5lMxrIVaiaTQaPRwMbGxkJOxh0OB6LRKKLRKOr1OgqFAmq12sgTZKUUqtUqqtUqNE1DIBBAMBiE3++/tSlI7XYbhUIB5XJ5bCencDiMjY2NpbZk7Xa7yOfzQ8fX19dv7b830V02rx2EFwB44ZRfM7JiTCnVA/AIwE+IyD6AXwDw7wB87SRPrJT6PKvjg52FF025TiIimkAgEMDe3h7S6bRlMWyxWESz2cTW1tZcpi+P4vf74ff70el0UCwWUSqVLFt6GrrdLkqlEkqlEkTEDBZuS1/+RqOBQqFgOXjsMofDsbCdnOvkcrmhoMXlcnH3gGhFzeUnn1LqJfN4nhE+BqAK4KtFxM1haUREq8vlcmF3dxfn5+eWve6bzSb29/eRSCQQjUYXmtrjcrmQSCSwvr6OSqWCQqEwNv0IeHxnAdALooPBIILB4ELqKG6q1WqZBdjt9vW/FsPhMBKJhC0BT6vVQqlUGjo+r8F6RDR/K39pRCmlRCQPPeUoBuDM5iUREdEYIoLNzU14vV6cnZ0NpfkopXB+fo5qtYpkMrnwYmGHw4FIJIJIJIJ6vY5isYhqtToy/eiyZrOJZrOJbDYLl8sFv98Pj8dj3paVptPr9dBsNtFoNFCtVq8NdAw+nw+JRGKptQaXKaVweno69G/t9XrZuYhoha18gCAiTwDYAVAGMNz+gIiIVlIkEoHX60U6nba8yl2v1x/bTViGy+lH5XIZ1Wp15GyAqzqdztCVcE3THgsYPB4PNE2Dw+G40dVxpRS63S7a7TY6nQ5arRYajcbEAYHB5/NhbW0NwWBw6jXMU6FQsPz3TSQSNqyGiCa1EgGCiHwPgJ9XSp1eOf5CAB8EIAB+blCbQEREt4TH4zFTjsrl8tDj/X4fZ2dn5m7CslJgXC4X1tfXsb6+jm63i2q1ilqtNraw2Uq320W32x1q8yoi0DQNTqcTmqZBRIZu/X7fvPV6PfT7fXQ6nale/6pgMIi1tTXbdgwua7fblm1NI5HIvR9cR7TqViJAgD4M7d0i8gyAv4QeEOwBeCn0mQi/BeAH7VseERHdlNPpxNbWFoLBIM7OziwLhmu1mrmbEIlElro+TdPMDkj9fh/1et0MGMbNVhhHKYVOpzM0FGwRXC4XQqEQIpHIQou/pzEqtUjTNO4eEN0CqxIgPA3g1QBeBuCrAPgA5AH8LwAfBfChaeYgEBHR6gmFQvD5fDg/P7fsuNPr9XB6eopyuYzNzU1bTnYdDodZlKyUQrPZRK1WmyrvfxmM6cPGv+mqyeVylgPaNjc3l9pelYhuZiUCBKXUR8BJyUREd56madje3ka5XMb5+bnlboJRmxCPx22dsisi8Pl88Pl8iMfj6PV6aLVaQ7dZUoIm5XK5zLX4fD643e6V7QBUrVYth+aFw2HbayKIaDIrESAQEdH9Eg6H4ff7cXp6OpS/D+gpKhcXFyiXy0gmk/B6vTas8nFOp9MscjYopdBut9FqtczCYqMuodfrjZ2/cJXD4YDT6YTb7YbL5YLb7TZvi+70NC/tdhuZTGbouKZp2NjYsGFFRHQTDBCIiMgWmqbhwYMHKJVKuLi4sDyZbrVaODw8RCwWW8mpuyJidi+yYhQgG7sMSinzJiJwOp1wOBw37nq0Svr9PtLp9NBANBHB1tYWU4uIbhEGCEREZKtIJIJAIDCyNkEphXw+j3K5jPX1dUQikVtzMm2c/N91SilkMhnLOo1EIsGuRUS3zN3/qUVERCvPqE1IpVIjW512u12cnZ1hf3/fnHRM9jM6Flm9J6FQCLFYzIZVEdEsuINAREQrIxgMwufzIZvNolgsWn5Ou93GycmJ7VOCSTdqxoXH40EymbRhRUQ0K+4gEBHRSnE6ndjc3MTu7u7YVqeNRgOHh4c4OTmxnNRMizcqkHM6ndje3r4X6VVEdxG/c4mIaCX5fD48fPjw2t751WoV+/v7ODs7u/FgM5qO0WXKqp2p0+nEzs7OygxtI6LpMcWIiIhWloggGo0iHA4jn8+jUCgMdckB9BPWYrGIcrmMWCyGtbU1Xr1eEKPmwCqtyOFwIJVKjezqRES3AwMEIiJaeQ6HA/F4HNFoFNlsFuVy2XJAWb/fRy6XQ6lUunUdj26DXq+HdDqNer0+9JiIIJVKsSaE6A7g5RUiIro1NE1DMpnE3t7e2Km8lzselUqlpUw7vus6nQ6Ojo5GBgfb29tsZ0p0R3AHgYiIbh2Px4NUKoVGo4GLiws0Gg3Lz2u32zg9PUU2m0U0GkUkEhnZRpVGK5fLODs7s0zvMgqSGRwQ3R38KUlERLeWz+fD7u4uKpUKstnsyG5G3W4X2WwWuVwO4XAYsViMefIT6Pf7ODs7s6w3AACXy8WaA6I7iAECERHdeqFQCMFgEKVSCdlsFr1ez/LzlFIolUoolUrw+/2IxWIIBAKsU7DQaDSQyWTQ6XQsH/d6vWMH2xHR7cXvaiIiuhMm7XhkqNfrqNfrcLlciMViiEQi7HwEvRD54uICpVJp5OeEQiEkk0n+exHdUQwQiIjoTjE6Hq2traFUKqFYLI4dpNbpdHB+fo5sNotgMIhwOAy/33/vdhWMVrG5XG7kDozD4cDGxgYikciSV0dEy8QAgYiI7iSHw4FYLIZoNIparYZCoWDZgcfQ7/dRLpdRLpehaRrC4TDC4fCdz69XSqFcLiOXy41MJwL0lKKtrS0OQCO6BxggEBHRnSYiCAaDCAaDaLVaKBQKI+coGLrdLvL5PPL5PDwej1njcJeChV6vh2KxiGKxeO0E6rW1NcTj8Xu3q0J0XzFAICKie8Pj8SCZTCIej5vpR9edHLdaLbRaLWSzWbhcLgQCAQSDwVubhtRsNlEqlVAul8fWaAB6l6iNjQ14vd4lrY6IVgEDBCIiunc0TcP6+jrW1tZQqVRQLpdRr9evHajW6XTMq+4OhwN+vx9+vx8+nw8ej2dlA4Zms4lKpYJKpTI2jcigaRri8TjC4fDK/p2IaHEYIBAR0b0lImatQbfbNWsQWq3WtV/b7/dRrVZRrVYB6DUPPp/PvHk8HjidzkX/FSx1u13U63U0Gg3U6/WxRdqXOZ1OxGIxxGIxdigiuscYIBAREUG/ar62toa1tTU0m02Uy2VUKpVrU5AM/X4ftVoNtVrtsef0eDzweDxwu93weDxwuVxzCxyUUuh0Omi32+h0Omg2m2g0GhPtElzmcrmwtraGcDjMwICIGCAQERFd5fV64fV6kUgk0Gw2UavVUK1WJ9pZuKzb7aLb7T4WNAD6zoWmadA0DU6n07w30nlExLwppdDv99Hr9dDv981bu91Gt9u9Ni1qHJ/Ph1gshmAwyFQiIjIxQCAiIhpBRMyUoXg8jk6nY6YVNRqNG5+cG1f+p73SPw9utxuhUAihUOhOdWUiovlhgEBERDQhY+pyLBZDv983U3qM23VdgezidrsRDAYRCoXYkYiIrsUAgYiI6AYudzEC9F2BVquFRqOBZrOJdruNVqs1UwrQTXk8HnPnw+/3Q9P4656IJsefGERERHMgImbtguFyEXGr1TLrBrrdLnq9Hnq93kyv53K54Ha74Xa7zT/b2T2JiO4GBghEREQLIiLmCXwwGBx63Cg+7na76Pf7UEqZOw7Gn0UEDofjsZvT6YTD4WBhMREtBAMEIiIimxgn/C6Xy+6lEBGZ2OyYiIiIiIhMDBCIiIiIiMjEAIGIiIiIiEwMEIiIiIiIyMQAgYiIiIiITAwQiIiIiIjIxACBiIiIiIhMDBCIiIiIiMjEAIGIiIiIiEwMEIiIiIiIyLSyAYKIvF1E1OD2OrvXQ0RERER0H6xkgCAiLwTwNABl91qIiIiIiO6TlQsQREQA/BSAIoBfsnk5RERERET3ysoFCAC+HcCXAngr9CCBiIiIiIiWZKUCBBFJAvhxAL+mlPqI3eshIiIiIrpvVipAAPAeAD4Ab7Z7IURERERE99HKBAgi8hoA3wTgnUqpv7B7PURERERE95Fm9wIAQESCAN4L4LMAfmwOz/enIx56ctbnJiIiIiK6y+YSIIjIxwB87pRf9gal1O8P/vxOADsAvkIp1ZrHmoiIiIiIaHrz2kF4AYAXTvk1fgAQkS8C8BYAH1JK/fo8FqOU+jyr44OdhRfN4zWIiIiIiO6iuQQISqmXzPDlr4ZeC/H5IvLJK489Nbh/WkS+HcDHlVI/OsNrERERERHRGCtRgzAwLsh4anDbX85SiIiIiIjuJ1FK2b2GkUTkAwDeCOD1SqkPz+H5yh6PJ/Tkk6xVJiIiIqK749lnn0Wr1aoopcKzPtcq7SAsQ73VauEzn/nM0YzPY0QYz866IFoqvm+3F9+724nv2+3F9+524vt2O83rfdsBUJ/xOQDcswBBKZWcx/MYbVRHFUPTauL7dnvxvbud+L7dXnzvbie+b7fTKr5vKzMojYiIiIiI7LfSOwhKqTcBeJPNyyAiIiIiuje4g0BERERERCYGCEREREREZGKAQEREREREppWeg0BERERERMvFHQQiIiIiIjIxQCAiIiIiIhMDBCIiIiIiMjFAICIiIiIiEwMEIiIiIiIyMUAgIiIiIiITAwQiIiIiIjIxQJgzEfkGEfm4iFyISFNEjkTkYyLyJXavja4nIm8XETW4vc7u9dAwEXlKRP6ZiPyGiGRFpCMipyLyiyLyt+1eHwEi4hORfykinx38HEyLyM+KSMrutdEwEfEPfnf9RxH5f4P3rCYiz4jID4lI0O410mREZF1Ezge/w/7S7vXQ9UQkISLvGnzvNUQkLyJ/ICL/2tZ1cVDafIiIA8BPA/gnAGoAPgWgCGAXwEsB/Cul1I/Yt0K6joi8EMAzANwABMDrlVIftndVdJWIHANIAagC+D0AeQAvAvDXACgA36eUerd9K7zfRMQL4DcAvBxABsBvA3gI4IsAXAB4uVLqOdsWSENE5Nuh//4CgD8D8GkAYQCvABAC8OcAXqmUOrdnhTQpEfkAgDdA/x32rFLqc+xdEY0jIi8F8AkA6wD+FM9/770IwAOllGbX2mx74Tvoh6AHB78M4E1KqbzxgIjEAMTtWhhdT0QEwE9BD+p+D8DX27siGuPPAfwggJ9XSjWNgyLyXQDeB+BdIvKrSqnP2LXAe+6fQw8O/jeAVymlqgAgIt8H4N8A+FkAf8e21ZGVDvSff+9WSv2ZcVBEtgD8CoAvAPBuAN9qz/JoEiLyFQDeCP29/E6bl0PXEJEEgI8D8AH4eqXUL115/ItsWZjx+txBmJ2IPADwLIBTAE8ppRo2L4mmJCLfAf2H6usA/F3oP2S5g3DLiMgnALwKwDuUUv/C7vXcNyLiBnAOIALgC5VSf3jl8WcAvBjAy5RS/9eGJdKURORvAfhdAC0AYaVU2+YlkQUR8QH4E+jv0zcA+Cy4g7DSROS9AN4M4C1KqffavZ6rWIMwH2+EnpbyMwwObh8RSQL4cQC/ppT6iN3roZk8M7jftnUV99cXQw8Onr0aHAz818H91y5vSTQj43vKAz0NglbTDwN4AsB3Q98RohU2COheBz0l/f02L8cSU4zm48sH97872JL9RwA+B0AJei7uJxS3albZe6Bv8b3Z7oXQzJ4Y3J/auor7668P7v9gxOPG8RcvYS00H8b3VAd6vQ+tGBF5MYC3Ani/Uuq3ReShvSuiCbwMen3Pp5RSDRH5GujZC17ouz//RSmVtnOBDBDm40WX7n8B+hU0ww8A+KSIvFYpVVz6ymgsEXkNgG8C8MNKqb+wez10cyLyJIDXDD78pXGfSwuzO7g/HvG4cXxvCWuh+fjewf3HlVItW1dCQwYNUn4Gev3cD9i8HJqccd54LiL/DcN1j+8UkW9TSn10yesyMcVoPmKD+58A8McAvhB6FfpXAngEvSDvpy2/kmwzaN33XujR+o/ZvByagYhoAD4APQ3iPzO/3TZGO8z6iMdrg/vQEtZCMxKRVwP4Nui7B2+3eTlk7XsA/A0Ab1NK5exeDE3MOG/8OgBfDeAtADagd3x7F/Sshg+KyEtsWR24gwAAEJGPAfjcKb/sDUqp3x/82Qi0CgC+Rill/BL8NRH5OuhBwzeKyF9V41Ta0wAABHlJREFUSn129hUTMJf37Z0AdgB8Ba+MLc8c3jcr7wHwJQCeA/BPb7o2ItKJyFMAPgy9XebblFLPXPMltGQisgvgRwD8plLqAzYvh6ZjnDdqAJ6+UqT8NhHZg57d8DboaetLxwBB9wIAL5zya/yX/lyFHg3+/KXgAACglPq0iPwf6D3AvxT61Wqajxu/b4P2YW8B8CGl1K/Pe2E01qzfb48Rkaeh14+cAfiqyy2Gaemqg/tR71dgcF9ZwlrohgYD7T4O/ffaTyil/q3NSyJrPwm9Qcp3270Qmlr10p+tipTfDz1AeOVyljOMAQIApdSsWzgH0H+Q7o94fB96gLAx4+vQJTO+b6+GHsF/voh88spjTw3unx4MEPq4UupHZ3gtumQO328mEflu6FfQSgC+WinFyaH2OhzcPxjxuHH8YAlroRsQkTUAvwq9TuT9AL7f3hXRGK+BXnvwPn2Uj8k7uE9d+v32zUopNm9YHcbPwLpS6sLi8f3BvW3njQwQ5uMPAbwEz+eUXbU2uK+OeJzsM+5k9anBbX85S6FpiMg3Q7+CVgfw95RSf2Tzkuj5lphfOOJx4/gfL2EtNKVBXdb/hF5A+YsAvoMd+FZeFKOvMnsvPeYd8TlkD6MNtE9EPBZpzrafN7JIeT6MjilD36SDH7jGL0WrvuBkA6XUO5RSYnUD8MHBp71+cOxNNi6VLAyKJ38OQBfAa5VSv2Pzkkj3O9B3c54cUVz3jYP7X17ekmgSIuIB8N+h73Z/AsC3KKV69q6KxhnzO+wFg0959tLxfRuXSlcopQ6hX1ARWAd4xjHbzhsZIMzHLwP4MwCvEBGzQFJEnNA7G60B+DSAT9mzPKK7Q0S+GPrALQHwD5VSv2rzkmhgMGX33w8+/EkRMWoOICLfB33+wW+yy9RqGfyu+ij0mT6/DeDvc2Iy0cL9+OD+XYMZWgCAwcWVtw4+fN/SV2Wsg7uH8zF4Q38TenvTZwD8JYAvgD5kJgfgy5RSf2LfCmlSIvIB6NOxX6+U+rDNy6ErRKQAfVv9EYDfGvFpn1JK/czyVkUGEfEC+CSAvwkgA/2Ec2/w8QWAlyulnrNtgTRERL4XwLsHH34MQHnEp36/Uiq7nFXRTQ0GpT2CvoPwOfauhsa5dL5RBPC70NubvgJ6y+6fVkp9p11rYw3CnCil/mgQJLwDwKug53CeQR9g8iNKKRblEc1HdHD/Ajy/lW6FAYINlFJNEfkyAD8I4FsBfAP0CbwfAPB2pdSoIWpkn8v1c68d83nvAMAAgWh+/jH01Mzvgj4zS0GfOP8flFIfHPN1C8cdBCIiIiIiMrEGgYiIiIiITAwQiIiIiIjIxACBiIiIiIhMDBCIiIiIiMjEAIGIiIiIiEwMEIiIiIiIyMQAgYiIiIiITAwQiIiIiIjIxACBiIiIiIhMDBCIiIiIiMjEAIGIiIiIiEwMEIiIiIiIyMQAgYiIiIiITAwQiIiIiIjIxACBiIiIiIhMDBCIiIiIiMjEAIGIiIiIiEwMEIiIiIiIyPT/Aajuy1B8qtynAAAAAElFTkSuQmCC"/>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Oval 5"/>
          <p:cNvSpPr/>
          <p:nvPr/>
        </p:nvSpPr>
        <p:spPr>
          <a:xfrm>
            <a:off x="5334000" y="1981200"/>
            <a:ext cx="2438400" cy="2438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p:cNvSpPr/>
          <p:nvPr/>
        </p:nvSpPr>
        <p:spPr>
          <a:xfrm>
            <a:off x="5676900" y="2324100"/>
            <a:ext cx="1752600" cy="1752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Oval 9"/>
          <p:cNvSpPr/>
          <p:nvPr/>
        </p:nvSpPr>
        <p:spPr>
          <a:xfrm>
            <a:off x="6057900" y="2705100"/>
            <a:ext cx="990600" cy="990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 name="Straight Arrow Connector 7"/>
          <p:cNvCxnSpPr>
            <a:stCxn id="6" idx="0"/>
          </p:cNvCxnSpPr>
          <p:nvPr/>
        </p:nvCxnSpPr>
        <p:spPr>
          <a:xfrm>
            <a:off x="6553200" y="1981200"/>
            <a:ext cx="0" cy="342900"/>
          </a:xfrm>
          <a:prstGeom prst="straightConnector1">
            <a:avLst/>
          </a:prstGeom>
          <a:ln w="28575">
            <a:solidFill>
              <a:srgbClr val="0432FF"/>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9" idx="0"/>
            <a:endCxn id="10" idx="0"/>
          </p:cNvCxnSpPr>
          <p:nvPr/>
        </p:nvCxnSpPr>
        <p:spPr>
          <a:xfrm>
            <a:off x="6553200" y="2324100"/>
            <a:ext cx="0" cy="381000"/>
          </a:xfrm>
          <a:prstGeom prst="straightConnector1">
            <a:avLst/>
          </a:prstGeom>
          <a:ln w="28575">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20" name="5-Point Star 19"/>
          <p:cNvSpPr/>
          <p:nvPr/>
        </p:nvSpPr>
        <p:spPr>
          <a:xfrm>
            <a:off x="6400800" y="3048000"/>
            <a:ext cx="304800" cy="304800"/>
          </a:xfrm>
          <a:prstGeom prst="star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a:stCxn id="10" idx="0"/>
          </p:cNvCxnSpPr>
          <p:nvPr/>
        </p:nvCxnSpPr>
        <p:spPr>
          <a:xfrm>
            <a:off x="6553200" y="2705100"/>
            <a:ext cx="0" cy="419100"/>
          </a:xfrm>
          <a:prstGeom prst="straightConnector1">
            <a:avLst/>
          </a:prstGeom>
          <a:ln w="28575">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11" name="Slide Number Placeholder 10"/>
          <p:cNvSpPr>
            <a:spLocks noGrp="1"/>
          </p:cNvSpPr>
          <p:nvPr>
            <p:ph type="sldNum" sz="quarter" idx="12"/>
          </p:nvPr>
        </p:nvSpPr>
        <p:spPr/>
        <p:txBody>
          <a:bodyPr/>
          <a:lstStyle/>
          <a:p>
            <a:fld id="{D6860B3D-D4F8-4840-B91D-0EEC232E35FC}" type="slidenum">
              <a:rPr lang="en-US" smtClean="0"/>
              <a:pPr/>
              <a:t>3</a:t>
            </a:fld>
            <a:endParaRPr lang="en-US"/>
          </a:p>
        </p:txBody>
      </p:sp>
      <p:sp>
        <p:nvSpPr>
          <p:cNvPr id="12" name="Date Placeholder 11"/>
          <p:cNvSpPr>
            <a:spLocks noGrp="1"/>
          </p:cNvSpPr>
          <p:nvPr>
            <p:ph type="dt" sz="half" idx="10"/>
          </p:nvPr>
        </p:nvSpPr>
        <p:spPr/>
        <p:txBody>
          <a:bodyPr/>
          <a:lstStyle/>
          <a:p>
            <a:r>
              <a:rPr lang="en-US" smtClean="0"/>
              <a:t>8/17/19</a:t>
            </a:r>
            <a:endParaRPr lang="en-US"/>
          </a:p>
        </p:txBody>
      </p:sp>
      <p:sp>
        <p:nvSpPr>
          <p:cNvPr id="15" name="Footer Placeholder 14"/>
          <p:cNvSpPr>
            <a:spLocks noGrp="1"/>
          </p:cNvSpPr>
          <p:nvPr>
            <p:ph type="ftr" sz="quarter" idx="11"/>
          </p:nvPr>
        </p:nvSpPr>
        <p:spPr/>
        <p:txBody>
          <a:bodyPr/>
          <a:lstStyle/>
          <a:p>
            <a:r>
              <a:rPr lang="en-US" smtClean="0"/>
              <a:t>APNet' 19, Beijing, China</a:t>
            </a:r>
            <a:endParaRPr lang="en-US"/>
          </a:p>
        </p:txBody>
      </p:sp>
    </p:spTree>
    <p:extLst>
      <p:ext uri="{BB962C8B-B14F-4D97-AF65-F5344CB8AC3E}">
        <p14:creationId xmlns:p14="http://schemas.microsoft.com/office/powerpoint/2010/main" val="213707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Distributed Machine Learning (DML)</a:t>
            </a:r>
            <a:endParaRPr lang="en-US" dirty="0"/>
          </a:p>
        </p:txBody>
      </p:sp>
      <p:sp>
        <p:nvSpPr>
          <p:cNvPr id="3" name="Content Placeholder 2"/>
          <p:cNvSpPr>
            <a:spLocks noGrp="1"/>
          </p:cNvSpPr>
          <p:nvPr>
            <p:ph idx="1"/>
          </p:nvPr>
        </p:nvSpPr>
        <p:spPr/>
        <p:txBody>
          <a:bodyPr/>
          <a:lstStyle/>
          <a:p>
            <a:r>
              <a:rPr lang="en-US" dirty="0" smtClean="0"/>
              <a:t>After each iteration, workers exchange their parameter updates.</a:t>
            </a:r>
          </a:p>
          <a:p>
            <a:r>
              <a:rPr lang="en-US" dirty="0" smtClean="0"/>
              <a:t>Often uses “synchronous training” for best performance </a:t>
            </a:r>
            <a:r>
              <a:rPr lang="en-US" dirty="0" smtClean="0">
                <a:sym typeface="Wingdings"/>
              </a:rPr>
              <a:t> slowest worker determines speed</a:t>
            </a:r>
            <a:endParaRPr lang="en-US" dirty="0"/>
          </a:p>
        </p:txBody>
      </p:sp>
      <p:grpSp>
        <p:nvGrpSpPr>
          <p:cNvPr id="5" name="Group 4">
            <a:extLst>
              <a:ext uri="{FF2B5EF4-FFF2-40B4-BE49-F238E27FC236}">
                <a16:creationId xmlns="" xmlns:a16="http://schemas.microsoft.com/office/drawing/2014/main" id="{BAE5F51F-E8A6-F34C-9452-082D43968029}"/>
              </a:ext>
            </a:extLst>
          </p:cNvPr>
          <p:cNvGrpSpPr/>
          <p:nvPr/>
        </p:nvGrpSpPr>
        <p:grpSpPr>
          <a:xfrm>
            <a:off x="2133600" y="3886200"/>
            <a:ext cx="4747557" cy="2057400"/>
            <a:chOff x="1410374" y="1066800"/>
            <a:chExt cx="6655501" cy="3091532"/>
          </a:xfrm>
        </p:grpSpPr>
        <p:grpSp>
          <p:nvGrpSpPr>
            <p:cNvPr id="6" name="Group 5">
              <a:extLst>
                <a:ext uri="{FF2B5EF4-FFF2-40B4-BE49-F238E27FC236}">
                  <a16:creationId xmlns="" xmlns:a16="http://schemas.microsoft.com/office/drawing/2014/main" id="{433CAA4A-A929-EA4E-A6D1-6EE673D661B2}"/>
                </a:ext>
              </a:extLst>
            </p:cNvPr>
            <p:cNvGrpSpPr/>
            <p:nvPr/>
          </p:nvGrpSpPr>
          <p:grpSpPr>
            <a:xfrm>
              <a:off x="1410374" y="1066800"/>
              <a:ext cx="3988884" cy="2939586"/>
              <a:chOff x="2362200" y="1066800"/>
              <a:chExt cx="3988884" cy="2939586"/>
            </a:xfrm>
          </p:grpSpPr>
          <p:sp>
            <p:nvSpPr>
              <p:cNvPr id="10" name="Rounded Rectangle 9">
                <a:extLst>
                  <a:ext uri="{FF2B5EF4-FFF2-40B4-BE49-F238E27FC236}">
                    <a16:creationId xmlns="" xmlns:a16="http://schemas.microsoft.com/office/drawing/2014/main" id="{EC3B5746-BAF7-2949-9698-C664C3FB7B8D}"/>
                  </a:ext>
                </a:extLst>
              </p:cNvPr>
              <p:cNvSpPr/>
              <p:nvPr/>
            </p:nvSpPr>
            <p:spPr>
              <a:xfrm>
                <a:off x="2743200" y="1066800"/>
                <a:ext cx="3124200" cy="762000"/>
              </a:xfrm>
              <a:prstGeom prst="roundRect">
                <a:avLst/>
              </a:prstGeom>
              <a:solidFill>
                <a:schemeClr val="bg1">
                  <a:lumMod val="85000"/>
                </a:schemeClr>
              </a:solid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ounded Rectangle 10">
                <a:extLst>
                  <a:ext uri="{FF2B5EF4-FFF2-40B4-BE49-F238E27FC236}">
                    <a16:creationId xmlns="" xmlns:a16="http://schemas.microsoft.com/office/drawing/2014/main" id="{6BF4AF0E-5E98-1849-B0E9-84617A6279F7}"/>
                  </a:ext>
                </a:extLst>
              </p:cNvPr>
              <p:cNvSpPr/>
              <p:nvPr/>
            </p:nvSpPr>
            <p:spPr>
              <a:xfrm>
                <a:off x="2971800" y="1200150"/>
                <a:ext cx="495300" cy="4953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ounded Rectangle 11">
                <a:extLst>
                  <a:ext uri="{FF2B5EF4-FFF2-40B4-BE49-F238E27FC236}">
                    <a16:creationId xmlns="" xmlns:a16="http://schemas.microsoft.com/office/drawing/2014/main" id="{C086CAD1-FE75-2D4B-A23B-066D5B4F1B93}"/>
                  </a:ext>
                </a:extLst>
              </p:cNvPr>
              <p:cNvSpPr/>
              <p:nvPr/>
            </p:nvSpPr>
            <p:spPr>
              <a:xfrm>
                <a:off x="3695700" y="1200150"/>
                <a:ext cx="495300" cy="4953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ounded Rectangle 12">
                <a:extLst>
                  <a:ext uri="{FF2B5EF4-FFF2-40B4-BE49-F238E27FC236}">
                    <a16:creationId xmlns="" xmlns:a16="http://schemas.microsoft.com/office/drawing/2014/main" id="{BA6EC63B-F646-824B-963C-32B4F1C31229}"/>
                  </a:ext>
                </a:extLst>
              </p:cNvPr>
              <p:cNvSpPr/>
              <p:nvPr/>
            </p:nvSpPr>
            <p:spPr>
              <a:xfrm>
                <a:off x="4076700" y="2590800"/>
                <a:ext cx="495300" cy="4953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ounded Rectangle 13">
                <a:extLst>
                  <a:ext uri="{FF2B5EF4-FFF2-40B4-BE49-F238E27FC236}">
                    <a16:creationId xmlns="" xmlns:a16="http://schemas.microsoft.com/office/drawing/2014/main" id="{02E463B1-1896-6440-AD98-05055B302494}"/>
                  </a:ext>
                </a:extLst>
              </p:cNvPr>
              <p:cNvSpPr/>
              <p:nvPr/>
            </p:nvSpPr>
            <p:spPr>
              <a:xfrm>
                <a:off x="5143500" y="1200150"/>
                <a:ext cx="495300" cy="4953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Rounded Rectangle 14">
                <a:extLst>
                  <a:ext uri="{FF2B5EF4-FFF2-40B4-BE49-F238E27FC236}">
                    <a16:creationId xmlns="" xmlns:a16="http://schemas.microsoft.com/office/drawing/2014/main" id="{C1CF8CDC-3456-264E-A002-536FEB8E197C}"/>
                  </a:ext>
                </a:extLst>
              </p:cNvPr>
              <p:cNvSpPr/>
              <p:nvPr/>
            </p:nvSpPr>
            <p:spPr>
              <a:xfrm>
                <a:off x="2362200" y="2590800"/>
                <a:ext cx="495300" cy="4953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Rounded Rectangle 15">
                <a:extLst>
                  <a:ext uri="{FF2B5EF4-FFF2-40B4-BE49-F238E27FC236}">
                    <a16:creationId xmlns="" xmlns:a16="http://schemas.microsoft.com/office/drawing/2014/main" id="{69192AB8-D939-704C-8FF0-EB468871AE2A}"/>
                  </a:ext>
                </a:extLst>
              </p:cNvPr>
              <p:cNvSpPr/>
              <p:nvPr/>
            </p:nvSpPr>
            <p:spPr>
              <a:xfrm>
                <a:off x="3219450" y="2590800"/>
                <a:ext cx="495300" cy="4953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Rounded Rectangle 16">
                <a:extLst>
                  <a:ext uri="{FF2B5EF4-FFF2-40B4-BE49-F238E27FC236}">
                    <a16:creationId xmlns="" xmlns:a16="http://schemas.microsoft.com/office/drawing/2014/main" id="{7EE3BABB-9323-B34F-ADFD-A9F02A756766}"/>
                  </a:ext>
                </a:extLst>
              </p:cNvPr>
              <p:cNvSpPr/>
              <p:nvPr/>
            </p:nvSpPr>
            <p:spPr>
              <a:xfrm>
                <a:off x="5855784" y="2590800"/>
                <a:ext cx="495300" cy="4953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TextBox 17">
                <a:extLst>
                  <a:ext uri="{FF2B5EF4-FFF2-40B4-BE49-F238E27FC236}">
                    <a16:creationId xmlns="" xmlns:a16="http://schemas.microsoft.com/office/drawing/2014/main" id="{E9330DE3-DF0F-6942-9501-D6BC6B21B975}"/>
                  </a:ext>
                </a:extLst>
              </p:cNvPr>
              <p:cNvSpPr txBox="1"/>
              <p:nvPr/>
            </p:nvSpPr>
            <p:spPr>
              <a:xfrm>
                <a:off x="4471407" y="1259624"/>
                <a:ext cx="423985" cy="593659"/>
              </a:xfrm>
              <a:prstGeom prst="rect">
                <a:avLst/>
              </a:prstGeom>
              <a:noFill/>
            </p:spPr>
            <p:txBody>
              <a:bodyPr wrap="none" rtlCol="0">
                <a:spAutoFit/>
              </a:bodyPr>
              <a:lstStyle/>
              <a:p>
                <a:r>
                  <a:rPr lang="en-US" dirty="0"/>
                  <a:t>…</a:t>
                </a:r>
              </a:p>
            </p:txBody>
          </p:sp>
          <p:sp>
            <p:nvSpPr>
              <p:cNvPr id="19" name="TextBox 18">
                <a:extLst>
                  <a:ext uri="{FF2B5EF4-FFF2-40B4-BE49-F238E27FC236}">
                    <a16:creationId xmlns="" xmlns:a16="http://schemas.microsoft.com/office/drawing/2014/main" id="{58ECABF5-FF78-7E4D-8CDA-3657A6ECD49C}"/>
                  </a:ext>
                </a:extLst>
              </p:cNvPr>
              <p:cNvSpPr txBox="1"/>
              <p:nvPr/>
            </p:nvSpPr>
            <p:spPr>
              <a:xfrm>
                <a:off x="5027806" y="2635611"/>
                <a:ext cx="423985" cy="593659"/>
              </a:xfrm>
              <a:prstGeom prst="rect">
                <a:avLst/>
              </a:prstGeom>
              <a:noFill/>
            </p:spPr>
            <p:txBody>
              <a:bodyPr wrap="none" rtlCol="0">
                <a:spAutoFit/>
              </a:bodyPr>
              <a:lstStyle/>
              <a:p>
                <a:r>
                  <a:rPr lang="en-US" dirty="0"/>
                  <a:t>…</a:t>
                </a:r>
              </a:p>
            </p:txBody>
          </p:sp>
          <p:sp>
            <p:nvSpPr>
              <p:cNvPr id="20" name="Rounded Rectangle 19">
                <a:extLst>
                  <a:ext uri="{FF2B5EF4-FFF2-40B4-BE49-F238E27FC236}">
                    <a16:creationId xmlns="" xmlns:a16="http://schemas.microsoft.com/office/drawing/2014/main" id="{D42DB323-7EC2-7E42-882B-4C0EC0BD2F0D}"/>
                  </a:ext>
                </a:extLst>
              </p:cNvPr>
              <p:cNvSpPr/>
              <p:nvPr/>
            </p:nvSpPr>
            <p:spPr>
              <a:xfrm>
                <a:off x="2362200" y="3511086"/>
                <a:ext cx="495300" cy="495300"/>
              </a:xfrm>
              <a:prstGeom prst="roundRect">
                <a:avLst/>
              </a:prstGeom>
              <a:ln w="38100"/>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Rounded Rectangle 20">
                <a:extLst>
                  <a:ext uri="{FF2B5EF4-FFF2-40B4-BE49-F238E27FC236}">
                    <a16:creationId xmlns="" xmlns:a16="http://schemas.microsoft.com/office/drawing/2014/main" id="{9E286577-5F72-854D-B167-794FB05F74F0}"/>
                  </a:ext>
                </a:extLst>
              </p:cNvPr>
              <p:cNvSpPr/>
              <p:nvPr/>
            </p:nvSpPr>
            <p:spPr>
              <a:xfrm>
                <a:off x="3231066" y="3505200"/>
                <a:ext cx="495300" cy="495300"/>
              </a:xfrm>
              <a:prstGeom prst="roundRect">
                <a:avLst/>
              </a:prstGeom>
              <a:ln w="38100"/>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Rounded Rectangle 21">
                <a:extLst>
                  <a:ext uri="{FF2B5EF4-FFF2-40B4-BE49-F238E27FC236}">
                    <a16:creationId xmlns="" xmlns:a16="http://schemas.microsoft.com/office/drawing/2014/main" id="{0A906CB2-7068-2A44-97AE-8D53AD312111}"/>
                  </a:ext>
                </a:extLst>
              </p:cNvPr>
              <p:cNvSpPr/>
              <p:nvPr/>
            </p:nvSpPr>
            <p:spPr>
              <a:xfrm>
                <a:off x="4076700" y="3505200"/>
                <a:ext cx="495300" cy="495300"/>
              </a:xfrm>
              <a:prstGeom prst="roundRect">
                <a:avLst/>
              </a:prstGeom>
              <a:ln w="38100"/>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Rounded Rectangle 22">
                <a:extLst>
                  <a:ext uri="{FF2B5EF4-FFF2-40B4-BE49-F238E27FC236}">
                    <a16:creationId xmlns="" xmlns:a16="http://schemas.microsoft.com/office/drawing/2014/main" id="{C44B44D2-F89C-6748-8D4D-F92510B06819}"/>
                  </a:ext>
                </a:extLst>
              </p:cNvPr>
              <p:cNvSpPr/>
              <p:nvPr/>
            </p:nvSpPr>
            <p:spPr>
              <a:xfrm>
                <a:off x="5855784" y="3505200"/>
                <a:ext cx="495300" cy="495300"/>
              </a:xfrm>
              <a:prstGeom prst="roundRect">
                <a:avLst/>
              </a:prstGeom>
              <a:ln w="38100"/>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4" name="Straight Arrow Connector 23">
                <a:extLst>
                  <a:ext uri="{FF2B5EF4-FFF2-40B4-BE49-F238E27FC236}">
                    <a16:creationId xmlns="" xmlns:a16="http://schemas.microsoft.com/office/drawing/2014/main" id="{BD45C84F-B491-9242-9C4B-9F22D6D3ED85}"/>
                  </a:ext>
                </a:extLst>
              </p:cNvPr>
              <p:cNvCxnSpPr>
                <a:stCxn id="16" idx="0"/>
                <a:endCxn id="11" idx="2"/>
              </p:cNvCxnSpPr>
              <p:nvPr/>
            </p:nvCxnSpPr>
            <p:spPr>
              <a:xfrm flipV="1">
                <a:off x="2609850" y="3086100"/>
                <a:ext cx="0" cy="424986"/>
              </a:xfrm>
              <a:prstGeom prst="straightConnector1">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 xmlns:a16="http://schemas.microsoft.com/office/drawing/2014/main" id="{9CC8E6A4-48A6-F44F-B141-E5843F9FF819}"/>
                  </a:ext>
                </a:extLst>
              </p:cNvPr>
              <p:cNvCxnSpPr>
                <a:cxnSpLocks/>
                <a:stCxn id="17" idx="0"/>
                <a:endCxn id="12" idx="2"/>
              </p:cNvCxnSpPr>
              <p:nvPr/>
            </p:nvCxnSpPr>
            <p:spPr>
              <a:xfrm flipH="1" flipV="1">
                <a:off x="3467100" y="3086100"/>
                <a:ext cx="11616" cy="419100"/>
              </a:xfrm>
              <a:prstGeom prst="straightConnector1">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 xmlns:a16="http://schemas.microsoft.com/office/drawing/2014/main" id="{FF68A46E-7A5D-5D43-A8C2-6C1B1D814A2B}"/>
                  </a:ext>
                </a:extLst>
              </p:cNvPr>
              <p:cNvCxnSpPr>
                <a:cxnSpLocks/>
                <a:stCxn id="23" idx="0"/>
                <a:endCxn id="17" idx="2"/>
              </p:cNvCxnSpPr>
              <p:nvPr/>
            </p:nvCxnSpPr>
            <p:spPr>
              <a:xfrm flipV="1">
                <a:off x="6103434" y="3086100"/>
                <a:ext cx="0" cy="419100"/>
              </a:xfrm>
              <a:prstGeom prst="straightConnector1">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 xmlns:a16="http://schemas.microsoft.com/office/drawing/2014/main" id="{F2F9DC0D-D087-794F-ADD8-5A9F46DBDDAB}"/>
                  </a:ext>
                </a:extLst>
              </p:cNvPr>
              <p:cNvCxnSpPr>
                <a:cxnSpLocks/>
                <a:stCxn id="22" idx="0"/>
                <a:endCxn id="13" idx="2"/>
              </p:cNvCxnSpPr>
              <p:nvPr/>
            </p:nvCxnSpPr>
            <p:spPr>
              <a:xfrm flipV="1">
                <a:off x="4324350" y="3086100"/>
                <a:ext cx="0" cy="419100"/>
              </a:xfrm>
              <a:prstGeom prst="straightConnector1">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 xmlns:a16="http://schemas.microsoft.com/office/drawing/2014/main" id="{871D3CED-08EE-5342-9036-81DE6103B279}"/>
                  </a:ext>
                </a:extLst>
              </p:cNvPr>
              <p:cNvCxnSpPr>
                <a:cxnSpLocks/>
              </p:cNvCxnSpPr>
              <p:nvPr/>
            </p:nvCxnSpPr>
            <p:spPr>
              <a:xfrm flipV="1">
                <a:off x="2484399" y="1828800"/>
                <a:ext cx="528103" cy="762000"/>
              </a:xfrm>
              <a:prstGeom prst="straightConnector1">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 xmlns:a16="http://schemas.microsoft.com/office/drawing/2014/main" id="{D4724D13-5B57-B243-9D05-590B869AAFDE}"/>
                  </a:ext>
                </a:extLst>
              </p:cNvPr>
              <p:cNvCxnSpPr>
                <a:cxnSpLocks/>
              </p:cNvCxnSpPr>
              <p:nvPr/>
            </p:nvCxnSpPr>
            <p:spPr>
              <a:xfrm flipH="1">
                <a:off x="2728100" y="1828800"/>
                <a:ext cx="525616" cy="762000"/>
              </a:xfrm>
              <a:prstGeom prst="straightConnector1">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 xmlns:a16="http://schemas.microsoft.com/office/drawing/2014/main" id="{DC718AC7-224A-9C49-9E13-8365F552E0FF}"/>
                  </a:ext>
                </a:extLst>
              </p:cNvPr>
              <p:cNvCxnSpPr>
                <a:cxnSpLocks/>
              </p:cNvCxnSpPr>
              <p:nvPr/>
            </p:nvCxnSpPr>
            <p:spPr>
              <a:xfrm flipH="1" flipV="1">
                <a:off x="5391150" y="1828800"/>
                <a:ext cx="628650" cy="762000"/>
              </a:xfrm>
              <a:prstGeom prst="straightConnector1">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 xmlns:a16="http://schemas.microsoft.com/office/drawing/2014/main" id="{37C7A7EC-37C7-A447-99B4-F725FF436992}"/>
                  </a:ext>
                </a:extLst>
              </p:cNvPr>
              <p:cNvCxnSpPr>
                <a:cxnSpLocks/>
              </p:cNvCxnSpPr>
              <p:nvPr/>
            </p:nvCxnSpPr>
            <p:spPr>
              <a:xfrm>
                <a:off x="5638800" y="1851205"/>
                <a:ext cx="609600" cy="739595"/>
              </a:xfrm>
              <a:prstGeom prst="straightConnector1">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 xmlns:a16="http://schemas.microsoft.com/office/drawing/2014/main" id="{6AB75D11-449D-E74E-95B9-74E2DED6705A}"/>
                  </a:ext>
                </a:extLst>
              </p:cNvPr>
              <p:cNvSpPr txBox="1"/>
              <p:nvPr/>
            </p:nvSpPr>
            <p:spPr>
              <a:xfrm>
                <a:off x="4384056" y="1987034"/>
                <a:ext cx="423985" cy="593659"/>
              </a:xfrm>
              <a:prstGeom prst="rect">
                <a:avLst/>
              </a:prstGeom>
              <a:noFill/>
            </p:spPr>
            <p:txBody>
              <a:bodyPr wrap="none" rtlCol="0">
                <a:spAutoFit/>
              </a:bodyPr>
              <a:lstStyle/>
              <a:p>
                <a:r>
                  <a:rPr lang="en-US" dirty="0"/>
                  <a:t>…</a:t>
                </a:r>
              </a:p>
            </p:txBody>
          </p:sp>
        </p:grpSp>
        <p:sp>
          <p:nvSpPr>
            <p:cNvPr id="7" name="TextBox 6">
              <a:extLst>
                <a:ext uri="{FF2B5EF4-FFF2-40B4-BE49-F238E27FC236}">
                  <a16:creationId xmlns="" xmlns:a16="http://schemas.microsoft.com/office/drawing/2014/main" id="{9EA89A30-1AAD-474F-AED0-E8E2F5B4CD6E}"/>
                </a:ext>
              </a:extLst>
            </p:cNvPr>
            <p:cNvSpPr txBox="1"/>
            <p:nvPr/>
          </p:nvSpPr>
          <p:spPr>
            <a:xfrm>
              <a:off x="5715000" y="1295401"/>
              <a:ext cx="2350875" cy="593659"/>
            </a:xfrm>
            <a:prstGeom prst="rect">
              <a:avLst/>
            </a:prstGeom>
            <a:noFill/>
          </p:spPr>
          <p:txBody>
            <a:bodyPr wrap="none" rtlCol="0">
              <a:spAutoFit/>
            </a:bodyPr>
            <a:lstStyle/>
            <a:p>
              <a:r>
                <a:rPr lang="en-US" dirty="0"/>
                <a:t>Parameter Servers</a:t>
              </a:r>
            </a:p>
          </p:txBody>
        </p:sp>
        <p:sp>
          <p:nvSpPr>
            <p:cNvPr id="8" name="TextBox 7">
              <a:extLst>
                <a:ext uri="{FF2B5EF4-FFF2-40B4-BE49-F238E27FC236}">
                  <a16:creationId xmlns="" xmlns:a16="http://schemas.microsoft.com/office/drawing/2014/main" id="{3667D982-41D6-A445-933A-C8A17F27C018}"/>
                </a:ext>
              </a:extLst>
            </p:cNvPr>
            <p:cNvSpPr txBox="1"/>
            <p:nvPr/>
          </p:nvSpPr>
          <p:spPr>
            <a:xfrm>
              <a:off x="5715000" y="2695269"/>
              <a:ext cx="1186127" cy="593659"/>
            </a:xfrm>
            <a:prstGeom prst="rect">
              <a:avLst/>
            </a:prstGeom>
            <a:noFill/>
          </p:spPr>
          <p:txBody>
            <a:bodyPr wrap="none" rtlCol="0">
              <a:spAutoFit/>
            </a:bodyPr>
            <a:lstStyle/>
            <a:p>
              <a:r>
                <a:rPr lang="en-US" dirty="0"/>
                <a:t>Workers</a:t>
              </a:r>
            </a:p>
          </p:txBody>
        </p:sp>
        <p:sp>
          <p:nvSpPr>
            <p:cNvPr id="9" name="TextBox 8">
              <a:extLst>
                <a:ext uri="{FF2B5EF4-FFF2-40B4-BE49-F238E27FC236}">
                  <a16:creationId xmlns="" xmlns:a16="http://schemas.microsoft.com/office/drawing/2014/main" id="{06CA96B3-F07D-304E-A29F-BD74C4C82BAF}"/>
                </a:ext>
              </a:extLst>
            </p:cNvPr>
            <p:cNvSpPr txBox="1"/>
            <p:nvPr/>
          </p:nvSpPr>
          <p:spPr>
            <a:xfrm>
              <a:off x="5715000" y="3564673"/>
              <a:ext cx="1605914" cy="593659"/>
            </a:xfrm>
            <a:prstGeom prst="rect">
              <a:avLst/>
            </a:prstGeom>
            <a:noFill/>
          </p:spPr>
          <p:txBody>
            <a:bodyPr wrap="none" rtlCol="0">
              <a:spAutoFit/>
            </a:bodyPr>
            <a:lstStyle/>
            <a:p>
              <a:r>
                <a:rPr lang="en-US" dirty="0"/>
                <a:t>Data Shards</a:t>
              </a:r>
            </a:p>
          </p:txBody>
        </p:sp>
      </p:grpSp>
      <p:sp>
        <p:nvSpPr>
          <p:cNvPr id="35" name="Slide Number Placeholder 34"/>
          <p:cNvSpPr>
            <a:spLocks noGrp="1"/>
          </p:cNvSpPr>
          <p:nvPr>
            <p:ph type="sldNum" sz="quarter" idx="12"/>
          </p:nvPr>
        </p:nvSpPr>
        <p:spPr/>
        <p:txBody>
          <a:bodyPr/>
          <a:lstStyle/>
          <a:p>
            <a:fld id="{D6860B3D-D4F8-4840-B91D-0EEC232E35FC}" type="slidenum">
              <a:rPr lang="en-US" smtClean="0"/>
              <a:pPr/>
              <a:t>4</a:t>
            </a:fld>
            <a:endParaRPr lang="en-US"/>
          </a:p>
        </p:txBody>
      </p:sp>
      <p:sp>
        <p:nvSpPr>
          <p:cNvPr id="36" name="Date Placeholder 35"/>
          <p:cNvSpPr>
            <a:spLocks noGrp="1"/>
          </p:cNvSpPr>
          <p:nvPr>
            <p:ph type="dt" sz="half" idx="10"/>
          </p:nvPr>
        </p:nvSpPr>
        <p:spPr/>
        <p:txBody>
          <a:bodyPr/>
          <a:lstStyle/>
          <a:p>
            <a:r>
              <a:rPr lang="en-US" smtClean="0"/>
              <a:t>8/17/19</a:t>
            </a:r>
            <a:endParaRPr lang="en-US"/>
          </a:p>
        </p:txBody>
      </p:sp>
      <p:sp>
        <p:nvSpPr>
          <p:cNvPr id="37" name="Footer Placeholder 36"/>
          <p:cNvSpPr>
            <a:spLocks noGrp="1"/>
          </p:cNvSpPr>
          <p:nvPr>
            <p:ph type="ftr" sz="quarter" idx="11"/>
          </p:nvPr>
        </p:nvSpPr>
        <p:spPr/>
        <p:txBody>
          <a:bodyPr/>
          <a:lstStyle/>
          <a:p>
            <a:r>
              <a:rPr lang="en-US" smtClean="0"/>
              <a:t>APNet' 19, Beijing, China</a:t>
            </a:r>
            <a:endParaRPr lang="en-US"/>
          </a:p>
        </p:txBody>
      </p:sp>
    </p:spTree>
    <p:extLst>
      <p:ext uri="{BB962C8B-B14F-4D97-AF65-F5344CB8AC3E}">
        <p14:creationId xmlns:p14="http://schemas.microsoft.com/office/powerpoint/2010/main" val="7023533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Packet Losses in DML</a:t>
            </a:r>
            <a:endParaRPr lang="en-US" dirty="0"/>
          </a:p>
        </p:txBody>
      </p:sp>
      <p:sp>
        <p:nvSpPr>
          <p:cNvPr id="3" name="Content Placeholder 2"/>
          <p:cNvSpPr>
            <a:spLocks noGrp="1"/>
          </p:cNvSpPr>
          <p:nvPr>
            <p:ph idx="1"/>
          </p:nvPr>
        </p:nvSpPr>
        <p:spPr>
          <a:xfrm>
            <a:off x="457200" y="1600202"/>
            <a:ext cx="8229600" cy="1981197"/>
          </a:xfrm>
        </p:spPr>
        <p:txBody>
          <a:bodyPr/>
          <a:lstStyle/>
          <a:p>
            <a:r>
              <a:rPr lang="en-US" dirty="0" smtClean="0"/>
              <a:t>Multiple flows simultaneously -&gt; Likely to have losses (even TCP timeouts)</a:t>
            </a:r>
          </a:p>
          <a:p>
            <a:r>
              <a:rPr lang="en-US" dirty="0" smtClean="0"/>
              <a:t>Small flows with a few RTTs, RTO &gt;&gt; FCT w/o timeout</a:t>
            </a:r>
          </a:p>
          <a:p>
            <a:r>
              <a:rPr lang="en-US" dirty="0" smtClean="0"/>
              <a:t>Synchronous training, tail FCT determines job speed</a:t>
            </a:r>
            <a:endParaRPr lang="en-US" dirty="0"/>
          </a:p>
        </p:txBody>
      </p:sp>
      <p:sp>
        <p:nvSpPr>
          <p:cNvPr id="5" name="Rounded Rectangle 4">
            <a:extLst>
              <a:ext uri="{FF2B5EF4-FFF2-40B4-BE49-F238E27FC236}">
                <a16:creationId xmlns="" xmlns:a16="http://schemas.microsoft.com/office/drawing/2014/main" id="{3BE8414E-16AB-904E-9C1F-495C5B9D2CD6}"/>
              </a:ext>
            </a:extLst>
          </p:cNvPr>
          <p:cNvSpPr/>
          <p:nvPr/>
        </p:nvSpPr>
        <p:spPr>
          <a:xfrm>
            <a:off x="1569097" y="3923597"/>
            <a:ext cx="568037" cy="568037"/>
          </a:xfrm>
          <a:prstGeom prst="roundRect">
            <a:avLst/>
          </a:prstGeom>
          <a:solidFill>
            <a:sysClr val="window" lastClr="FFFFFF"/>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charset="0"/>
                <a:ea typeface="Arial" charset="0"/>
                <a:cs typeface="Arial" charset="0"/>
              </a:rPr>
              <a:t>S</a:t>
            </a: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6" name="Rounded Rectangle 5">
            <a:extLst>
              <a:ext uri="{FF2B5EF4-FFF2-40B4-BE49-F238E27FC236}">
                <a16:creationId xmlns="" xmlns:a16="http://schemas.microsoft.com/office/drawing/2014/main" id="{2DCAA065-A8A7-104F-970F-A31B22D5F763}"/>
              </a:ext>
            </a:extLst>
          </p:cNvPr>
          <p:cNvSpPr/>
          <p:nvPr/>
        </p:nvSpPr>
        <p:spPr>
          <a:xfrm>
            <a:off x="2509348" y="3929947"/>
            <a:ext cx="568037" cy="568037"/>
          </a:xfrm>
          <a:prstGeom prst="roundRect">
            <a:avLst/>
          </a:prstGeom>
          <a:solidFill>
            <a:sysClr val="window" lastClr="FFFFFF"/>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charset="0"/>
                <a:ea typeface="Arial" charset="0"/>
                <a:cs typeface="Arial" charset="0"/>
              </a:rPr>
              <a:t>S</a:t>
            </a: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7" name="Rounded Rectangle 6">
            <a:extLst>
              <a:ext uri="{FF2B5EF4-FFF2-40B4-BE49-F238E27FC236}">
                <a16:creationId xmlns="" xmlns:a16="http://schemas.microsoft.com/office/drawing/2014/main" id="{484113BF-2711-AE49-9E90-14D88399D0A7}"/>
              </a:ext>
            </a:extLst>
          </p:cNvPr>
          <p:cNvSpPr/>
          <p:nvPr/>
        </p:nvSpPr>
        <p:spPr>
          <a:xfrm>
            <a:off x="3462045" y="3929947"/>
            <a:ext cx="568037" cy="568037"/>
          </a:xfrm>
          <a:prstGeom prst="roundRect">
            <a:avLst/>
          </a:prstGeom>
          <a:solidFill>
            <a:sysClr val="window" lastClr="FFFFFF"/>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charset="0"/>
                <a:ea typeface="Arial" charset="0"/>
                <a:cs typeface="Arial" charset="0"/>
              </a:rPr>
              <a:t>S</a:t>
            </a: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8" name="Rounded Rectangle 7">
            <a:extLst>
              <a:ext uri="{FF2B5EF4-FFF2-40B4-BE49-F238E27FC236}">
                <a16:creationId xmlns="" xmlns:a16="http://schemas.microsoft.com/office/drawing/2014/main" id="{66B297DC-7E06-B844-AEB7-5543B11EE338}"/>
              </a:ext>
            </a:extLst>
          </p:cNvPr>
          <p:cNvSpPr/>
          <p:nvPr/>
        </p:nvSpPr>
        <p:spPr>
          <a:xfrm>
            <a:off x="4408519" y="3929947"/>
            <a:ext cx="568037" cy="568037"/>
          </a:xfrm>
          <a:prstGeom prst="roundRect">
            <a:avLst/>
          </a:prstGeom>
          <a:solidFill>
            <a:sysClr val="window" lastClr="FFFFFF"/>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charset="0"/>
                <a:ea typeface="Arial" charset="0"/>
                <a:cs typeface="Arial" charset="0"/>
              </a:rPr>
              <a:t>S</a:t>
            </a: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9" name="Rounded Rectangle 8">
            <a:extLst>
              <a:ext uri="{FF2B5EF4-FFF2-40B4-BE49-F238E27FC236}">
                <a16:creationId xmlns="" xmlns:a16="http://schemas.microsoft.com/office/drawing/2014/main" id="{87E8CC41-E2ED-534E-B3F3-7469AFB298FB}"/>
              </a:ext>
            </a:extLst>
          </p:cNvPr>
          <p:cNvSpPr/>
          <p:nvPr/>
        </p:nvSpPr>
        <p:spPr>
          <a:xfrm>
            <a:off x="1569097" y="5167888"/>
            <a:ext cx="568037" cy="568037"/>
          </a:xfrm>
          <a:prstGeom prst="roundRect">
            <a:avLst/>
          </a:prstGeom>
          <a:solidFill>
            <a:sysClr val="window" lastClr="FFFFFF"/>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charset="0"/>
                <a:ea typeface="Arial" charset="0"/>
                <a:cs typeface="Arial" charset="0"/>
              </a:rPr>
              <a:t>W</a:t>
            </a: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0" name="Rounded Rectangle 9">
            <a:extLst>
              <a:ext uri="{FF2B5EF4-FFF2-40B4-BE49-F238E27FC236}">
                <a16:creationId xmlns="" xmlns:a16="http://schemas.microsoft.com/office/drawing/2014/main" id="{ED570247-C9C4-F345-A9C7-379538636390}"/>
              </a:ext>
            </a:extLst>
          </p:cNvPr>
          <p:cNvSpPr/>
          <p:nvPr/>
        </p:nvSpPr>
        <p:spPr>
          <a:xfrm>
            <a:off x="2515571" y="5167888"/>
            <a:ext cx="568037" cy="568037"/>
          </a:xfrm>
          <a:prstGeom prst="roundRect">
            <a:avLst/>
          </a:prstGeom>
          <a:solidFill>
            <a:sysClr val="window" lastClr="FFFFFF"/>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charset="0"/>
                <a:ea typeface="Arial" charset="0"/>
                <a:cs typeface="Arial" charset="0"/>
              </a:rPr>
              <a:t>W</a:t>
            </a: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1" name="Rounded Rectangle 10">
            <a:extLst>
              <a:ext uri="{FF2B5EF4-FFF2-40B4-BE49-F238E27FC236}">
                <a16:creationId xmlns="" xmlns:a16="http://schemas.microsoft.com/office/drawing/2014/main" id="{AA542F92-C546-ED4E-AA19-8D0F580B8A18}"/>
              </a:ext>
            </a:extLst>
          </p:cNvPr>
          <p:cNvSpPr/>
          <p:nvPr/>
        </p:nvSpPr>
        <p:spPr>
          <a:xfrm>
            <a:off x="3462045" y="5174238"/>
            <a:ext cx="568037" cy="568037"/>
          </a:xfrm>
          <a:prstGeom prst="roundRect">
            <a:avLst/>
          </a:prstGeom>
          <a:solidFill>
            <a:sysClr val="window" lastClr="FFFFFF"/>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charset="0"/>
                <a:ea typeface="Arial" charset="0"/>
                <a:cs typeface="Arial" charset="0"/>
              </a:rPr>
              <a:t>W</a:t>
            </a: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2" name="Rounded Rectangle 11">
            <a:extLst>
              <a:ext uri="{FF2B5EF4-FFF2-40B4-BE49-F238E27FC236}">
                <a16:creationId xmlns="" xmlns:a16="http://schemas.microsoft.com/office/drawing/2014/main" id="{CF8F37B7-68D0-0B4C-B213-83F1661FE38E}"/>
              </a:ext>
            </a:extLst>
          </p:cNvPr>
          <p:cNvSpPr/>
          <p:nvPr/>
        </p:nvSpPr>
        <p:spPr>
          <a:xfrm>
            <a:off x="4408519" y="5174238"/>
            <a:ext cx="568037" cy="568037"/>
          </a:xfrm>
          <a:prstGeom prst="roundRect">
            <a:avLst/>
          </a:prstGeom>
          <a:solidFill>
            <a:sysClr val="window" lastClr="FFFFFF"/>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charset="0"/>
                <a:ea typeface="Arial" charset="0"/>
                <a:cs typeface="Arial" charset="0"/>
              </a:rPr>
              <a:t>W</a:t>
            </a: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nvGrpSpPr>
          <p:cNvPr id="23" name="Group 22"/>
          <p:cNvGrpSpPr/>
          <p:nvPr/>
        </p:nvGrpSpPr>
        <p:grpSpPr>
          <a:xfrm>
            <a:off x="1828800" y="4491634"/>
            <a:ext cx="2839422" cy="676254"/>
            <a:chOff x="1828800" y="4491634"/>
            <a:chExt cx="2839422" cy="676254"/>
          </a:xfrm>
        </p:grpSpPr>
        <p:cxnSp>
          <p:nvCxnSpPr>
            <p:cNvPr id="15" name="Curved Connector 14">
              <a:extLst>
                <a:ext uri="{FF2B5EF4-FFF2-40B4-BE49-F238E27FC236}">
                  <a16:creationId xmlns="" xmlns:a16="http://schemas.microsoft.com/office/drawing/2014/main" id="{02DE2754-B9B6-DF4A-AB13-4703FDD9DCC3}"/>
                </a:ext>
              </a:extLst>
            </p:cNvPr>
            <p:cNvCxnSpPr/>
            <p:nvPr/>
          </p:nvCxnSpPr>
          <p:spPr>
            <a:xfrm rot="5400000">
              <a:off x="2937875" y="4359699"/>
              <a:ext cx="669904" cy="946474"/>
            </a:xfrm>
            <a:prstGeom prst="curvedConnector3">
              <a:avLst/>
            </a:prstGeom>
            <a:noFill/>
            <a:ln w="38100" cap="flat" cmpd="sng" algn="ctr">
              <a:solidFill>
                <a:srgbClr val="ED7D31"/>
              </a:solidFill>
              <a:prstDash val="solid"/>
              <a:miter lim="800000"/>
              <a:tailEnd type="triangle"/>
            </a:ln>
            <a:effectLst/>
          </p:spPr>
        </p:cxnSp>
        <p:cxnSp>
          <p:nvCxnSpPr>
            <p:cNvPr id="13" name="Curved Connector 12">
              <a:extLst>
                <a:ext uri="{FF2B5EF4-FFF2-40B4-BE49-F238E27FC236}">
                  <a16:creationId xmlns="" xmlns:a16="http://schemas.microsoft.com/office/drawing/2014/main" id="{94081508-7B37-C547-B655-0CD5A19D4BE4}"/>
                </a:ext>
              </a:extLst>
            </p:cNvPr>
            <p:cNvCxnSpPr/>
            <p:nvPr/>
          </p:nvCxnSpPr>
          <p:spPr>
            <a:xfrm rot="16200000" flipH="1">
              <a:off x="1963910" y="4356524"/>
              <a:ext cx="676254" cy="946474"/>
            </a:xfrm>
            <a:prstGeom prst="curvedConnector3">
              <a:avLst/>
            </a:prstGeom>
            <a:noFill/>
            <a:ln w="38100" cap="flat" cmpd="sng" algn="ctr">
              <a:solidFill>
                <a:srgbClr val="ED7D31"/>
              </a:solidFill>
              <a:prstDash val="solid"/>
              <a:miter lim="800000"/>
              <a:tailEnd type="triangle" w="lg" len="lg"/>
            </a:ln>
            <a:effectLst/>
          </p:spPr>
        </p:cxnSp>
        <p:cxnSp>
          <p:nvCxnSpPr>
            <p:cNvPr id="14" name="Curved Connector 13">
              <a:extLst>
                <a:ext uri="{FF2B5EF4-FFF2-40B4-BE49-F238E27FC236}">
                  <a16:creationId xmlns="" xmlns:a16="http://schemas.microsoft.com/office/drawing/2014/main" id="{E0F35F49-0F60-4F4A-9E3C-B4C9AE204996}"/>
                </a:ext>
              </a:extLst>
            </p:cNvPr>
            <p:cNvCxnSpPr/>
            <p:nvPr/>
          </p:nvCxnSpPr>
          <p:spPr>
            <a:xfrm rot="16200000" flipH="1">
              <a:off x="2437210" y="4829824"/>
              <a:ext cx="669904" cy="6223"/>
            </a:xfrm>
            <a:prstGeom prst="curvedConnector3">
              <a:avLst/>
            </a:prstGeom>
            <a:noFill/>
            <a:ln w="38100" cap="flat" cmpd="sng" algn="ctr">
              <a:solidFill>
                <a:srgbClr val="ED7D31"/>
              </a:solidFill>
              <a:prstDash val="solid"/>
              <a:miter lim="800000"/>
              <a:tailEnd type="triangle" w="lg" len="lg"/>
            </a:ln>
            <a:effectLst/>
          </p:spPr>
        </p:cxnSp>
        <p:cxnSp>
          <p:nvCxnSpPr>
            <p:cNvPr id="16" name="Curved Connector 15">
              <a:extLst>
                <a:ext uri="{FF2B5EF4-FFF2-40B4-BE49-F238E27FC236}">
                  <a16:creationId xmlns="" xmlns:a16="http://schemas.microsoft.com/office/drawing/2014/main" id="{1C470DEA-D80B-F748-B020-7723DFDE18F0}"/>
                </a:ext>
              </a:extLst>
            </p:cNvPr>
            <p:cNvCxnSpPr/>
            <p:nvPr/>
          </p:nvCxnSpPr>
          <p:spPr>
            <a:xfrm rot="5400000">
              <a:off x="3386796" y="3886462"/>
              <a:ext cx="669904" cy="1892948"/>
            </a:xfrm>
            <a:prstGeom prst="curvedConnector3">
              <a:avLst>
                <a:gd name="adj1" fmla="val 50000"/>
              </a:avLst>
            </a:prstGeom>
            <a:noFill/>
            <a:ln w="38100" cap="flat" cmpd="sng" algn="ctr">
              <a:solidFill>
                <a:srgbClr val="ED7D31"/>
              </a:solidFill>
              <a:prstDash val="solid"/>
              <a:miter lim="800000"/>
              <a:tailEnd type="triangle" w="lg" len="lg"/>
            </a:ln>
            <a:effectLst/>
          </p:spPr>
        </p:cxnSp>
      </p:grpSp>
      <p:grpSp>
        <p:nvGrpSpPr>
          <p:cNvPr id="22" name="Group 21"/>
          <p:cNvGrpSpPr/>
          <p:nvPr/>
        </p:nvGrpSpPr>
        <p:grpSpPr>
          <a:xfrm>
            <a:off x="1884978" y="4498996"/>
            <a:ext cx="2839422" cy="682604"/>
            <a:chOff x="1884978" y="4497984"/>
            <a:chExt cx="2839422" cy="682604"/>
          </a:xfrm>
        </p:grpSpPr>
        <p:cxnSp>
          <p:nvCxnSpPr>
            <p:cNvPr id="17" name="Curved Connector 16">
              <a:extLst>
                <a:ext uri="{FF2B5EF4-FFF2-40B4-BE49-F238E27FC236}">
                  <a16:creationId xmlns="" xmlns:a16="http://schemas.microsoft.com/office/drawing/2014/main" id="{13970E13-95C3-B246-A180-CE976284614F}"/>
                </a:ext>
              </a:extLst>
            </p:cNvPr>
            <p:cNvCxnSpPr>
              <a:cxnSpLocks/>
            </p:cNvCxnSpPr>
            <p:nvPr/>
          </p:nvCxnSpPr>
          <p:spPr>
            <a:xfrm rot="5400000" flipH="1" flipV="1">
              <a:off x="2496500" y="3886462"/>
              <a:ext cx="669904" cy="1892948"/>
            </a:xfrm>
            <a:prstGeom prst="curvedConnector3">
              <a:avLst>
                <a:gd name="adj1" fmla="val 50000"/>
              </a:avLst>
            </a:prstGeom>
            <a:noFill/>
            <a:ln w="38100" cap="flat" cmpd="sng" algn="ctr">
              <a:solidFill>
                <a:srgbClr val="00B0F0"/>
              </a:solidFill>
              <a:prstDash val="dash"/>
              <a:miter lim="800000"/>
              <a:tailEnd type="triangle" w="lg" len="lg"/>
            </a:ln>
            <a:effectLst/>
          </p:spPr>
        </p:cxnSp>
        <p:cxnSp>
          <p:nvCxnSpPr>
            <p:cNvPr id="18" name="Curved Connector 17">
              <a:extLst>
                <a:ext uri="{FF2B5EF4-FFF2-40B4-BE49-F238E27FC236}">
                  <a16:creationId xmlns="" xmlns:a16="http://schemas.microsoft.com/office/drawing/2014/main" id="{197512B6-EB1E-6745-AC6D-C4746CF9A1E6}"/>
                </a:ext>
              </a:extLst>
            </p:cNvPr>
            <p:cNvCxnSpPr>
              <a:cxnSpLocks/>
            </p:cNvCxnSpPr>
            <p:nvPr/>
          </p:nvCxnSpPr>
          <p:spPr>
            <a:xfrm rot="5400000" flipH="1" flipV="1">
              <a:off x="2925611" y="4359699"/>
              <a:ext cx="669904" cy="946474"/>
            </a:xfrm>
            <a:prstGeom prst="curvedConnector3">
              <a:avLst>
                <a:gd name="adj1" fmla="val 27538"/>
              </a:avLst>
            </a:prstGeom>
            <a:noFill/>
            <a:ln w="38100" cap="flat" cmpd="sng" algn="ctr">
              <a:solidFill>
                <a:srgbClr val="00B0F0"/>
              </a:solidFill>
              <a:prstDash val="dash"/>
              <a:miter lim="800000"/>
              <a:tailEnd type="triangle" w="lg" len="lg"/>
            </a:ln>
            <a:effectLst/>
          </p:spPr>
        </p:cxnSp>
        <p:cxnSp>
          <p:nvCxnSpPr>
            <p:cNvPr id="19" name="Curved Connector 18">
              <a:extLst>
                <a:ext uri="{FF2B5EF4-FFF2-40B4-BE49-F238E27FC236}">
                  <a16:creationId xmlns="" xmlns:a16="http://schemas.microsoft.com/office/drawing/2014/main" id="{1B2F8473-EC75-8F4E-9E4C-08CF24800940}"/>
                </a:ext>
              </a:extLst>
            </p:cNvPr>
            <p:cNvCxnSpPr>
              <a:cxnSpLocks/>
            </p:cNvCxnSpPr>
            <p:nvPr/>
          </p:nvCxnSpPr>
          <p:spPr>
            <a:xfrm rot="5400000" flipH="1" flipV="1">
              <a:off x="3439799" y="4836111"/>
              <a:ext cx="676254" cy="12700"/>
            </a:xfrm>
            <a:prstGeom prst="curvedConnector3">
              <a:avLst>
                <a:gd name="adj1" fmla="val 50000"/>
              </a:avLst>
            </a:prstGeom>
            <a:noFill/>
            <a:ln w="38100" cap="flat" cmpd="sng" algn="ctr">
              <a:solidFill>
                <a:srgbClr val="00B0F0"/>
              </a:solidFill>
              <a:prstDash val="dash"/>
              <a:miter lim="800000"/>
              <a:tailEnd type="triangle" w="lg" len="lg"/>
            </a:ln>
            <a:effectLst/>
          </p:spPr>
        </p:cxnSp>
        <p:cxnSp>
          <p:nvCxnSpPr>
            <p:cNvPr id="20" name="Curved Connector 19">
              <a:extLst>
                <a:ext uri="{FF2B5EF4-FFF2-40B4-BE49-F238E27FC236}">
                  <a16:creationId xmlns="" xmlns:a16="http://schemas.microsoft.com/office/drawing/2014/main" id="{C50D7B9B-2D66-2341-A789-8DBA82957DB6}"/>
                </a:ext>
              </a:extLst>
            </p:cNvPr>
            <p:cNvCxnSpPr>
              <a:cxnSpLocks/>
            </p:cNvCxnSpPr>
            <p:nvPr/>
          </p:nvCxnSpPr>
          <p:spPr>
            <a:xfrm rot="16200000" flipV="1">
              <a:off x="3913036" y="4362874"/>
              <a:ext cx="676254" cy="946474"/>
            </a:xfrm>
            <a:prstGeom prst="curvedConnector3">
              <a:avLst>
                <a:gd name="adj1" fmla="val 50000"/>
              </a:avLst>
            </a:prstGeom>
            <a:noFill/>
            <a:ln w="38100" cap="flat" cmpd="sng" algn="ctr">
              <a:solidFill>
                <a:srgbClr val="00B0F0"/>
              </a:solidFill>
              <a:prstDash val="dash"/>
              <a:miter lim="800000"/>
              <a:tailEnd type="triangle" w="lg" len="lg"/>
            </a:ln>
            <a:effectLst/>
          </p:spPr>
        </p:cxnSp>
      </p:grpSp>
      <p:sp>
        <p:nvSpPr>
          <p:cNvPr id="26" name="Slide Number Placeholder 25"/>
          <p:cNvSpPr>
            <a:spLocks noGrp="1"/>
          </p:cNvSpPr>
          <p:nvPr>
            <p:ph type="sldNum" sz="quarter" idx="12"/>
          </p:nvPr>
        </p:nvSpPr>
        <p:spPr/>
        <p:txBody>
          <a:bodyPr/>
          <a:lstStyle/>
          <a:p>
            <a:fld id="{D6860B3D-D4F8-4840-B91D-0EEC232E35FC}" type="slidenum">
              <a:rPr lang="en-US" smtClean="0"/>
              <a:pPr/>
              <a:t>5</a:t>
            </a:fld>
            <a:endParaRPr lang="en-US"/>
          </a:p>
        </p:txBody>
      </p:sp>
      <p:sp>
        <p:nvSpPr>
          <p:cNvPr id="27" name="Date Placeholder 26"/>
          <p:cNvSpPr>
            <a:spLocks noGrp="1"/>
          </p:cNvSpPr>
          <p:nvPr>
            <p:ph type="dt" sz="half" idx="10"/>
          </p:nvPr>
        </p:nvSpPr>
        <p:spPr/>
        <p:txBody>
          <a:bodyPr/>
          <a:lstStyle/>
          <a:p>
            <a:r>
              <a:rPr lang="en-US" smtClean="0"/>
              <a:t>8/17/19</a:t>
            </a:r>
            <a:endParaRPr lang="en-US"/>
          </a:p>
        </p:txBody>
      </p:sp>
      <p:sp>
        <p:nvSpPr>
          <p:cNvPr id="28" name="Footer Placeholder 27"/>
          <p:cNvSpPr>
            <a:spLocks noGrp="1"/>
          </p:cNvSpPr>
          <p:nvPr>
            <p:ph type="ftr" sz="quarter" idx="11"/>
          </p:nvPr>
        </p:nvSpPr>
        <p:spPr/>
        <p:txBody>
          <a:bodyPr/>
          <a:lstStyle/>
          <a:p>
            <a:r>
              <a:rPr lang="en-US" smtClean="0"/>
              <a:t>APNet' 19, Beijing, China</a:t>
            </a:r>
            <a:endParaRPr lang="en-US"/>
          </a:p>
        </p:txBody>
      </p:sp>
    </p:spTree>
    <p:extLst>
      <p:ext uri="{BB962C8B-B14F-4D97-AF65-F5344CB8AC3E}">
        <p14:creationId xmlns:p14="http://schemas.microsoft.com/office/powerpoint/2010/main" val="1665673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Faster Computations</a:t>
            </a:r>
            <a:endParaRPr lang="en-US" dirty="0"/>
          </a:p>
        </p:txBody>
      </p:sp>
      <p:sp>
        <p:nvSpPr>
          <p:cNvPr id="3" name="Content Placeholder 2"/>
          <p:cNvSpPr>
            <a:spLocks noGrp="1"/>
          </p:cNvSpPr>
          <p:nvPr>
            <p:ph idx="1"/>
          </p:nvPr>
        </p:nvSpPr>
        <p:spPr/>
        <p:txBody>
          <a:bodyPr/>
          <a:lstStyle/>
          <a:p>
            <a:r>
              <a:rPr lang="en-US" dirty="0" smtClean="0"/>
              <a:t>With growing speed of hardware, computations are faster, larger effect of timeouts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371166645"/>
              </p:ext>
            </p:extLst>
          </p:nvPr>
        </p:nvGraphicFramePr>
        <p:xfrm>
          <a:off x="838200" y="2590800"/>
          <a:ext cx="7086600" cy="2680332"/>
        </p:xfrm>
        <a:graphic>
          <a:graphicData uri="http://schemas.openxmlformats.org/drawingml/2006/table">
            <a:tbl>
              <a:tblPr firstRow="1" bandRow="1">
                <a:tableStyleId>{5C22544A-7EE6-4342-B048-85BDC9FD1C3A}</a:tableStyleId>
              </a:tblPr>
              <a:tblGrid>
                <a:gridCol w="2362200"/>
                <a:gridCol w="2362200"/>
                <a:gridCol w="2362200"/>
              </a:tblGrid>
              <a:tr h="510063">
                <a:tc>
                  <a:txBody>
                    <a:bodyPr/>
                    <a:lstStyle/>
                    <a:p>
                      <a:r>
                        <a:rPr lang="en-US" dirty="0" smtClean="0"/>
                        <a:t>Model</a:t>
                      </a:r>
                      <a:endParaRPr lang="en-US" dirty="0"/>
                    </a:p>
                  </a:txBody>
                  <a:tcPr/>
                </a:tc>
                <a:tc>
                  <a:txBody>
                    <a:bodyPr/>
                    <a:lstStyle/>
                    <a:p>
                      <a:r>
                        <a:rPr lang="en-US" dirty="0" smtClean="0"/>
                        <a:t>Iteration time (no timeouts)</a:t>
                      </a:r>
                      <a:endParaRPr lang="en-US" dirty="0"/>
                    </a:p>
                  </a:txBody>
                  <a:tcPr/>
                </a:tc>
                <a:tc>
                  <a:txBody>
                    <a:bodyPr/>
                    <a:lstStyle/>
                    <a:p>
                      <a:r>
                        <a:rPr lang="en-US" dirty="0" smtClean="0"/>
                        <a:t>Slowdown w/ timeouts (RTO = 5ms)</a:t>
                      </a:r>
                      <a:endParaRPr lang="en-US" dirty="0"/>
                    </a:p>
                  </a:txBody>
                  <a:tcPr/>
                </a:tc>
              </a:tr>
              <a:tr h="510063">
                <a:tc>
                  <a:txBody>
                    <a:bodyPr/>
                    <a:lstStyle/>
                    <a:p>
                      <a:r>
                        <a:rPr lang="en-US" dirty="0" smtClean="0"/>
                        <a:t>MLP</a:t>
                      </a:r>
                      <a:endParaRPr lang="en-US" dirty="0"/>
                    </a:p>
                  </a:txBody>
                  <a:tcPr/>
                </a:tc>
                <a:tc>
                  <a:txBody>
                    <a:bodyPr/>
                    <a:lstStyle/>
                    <a:p>
                      <a:r>
                        <a:rPr lang="en-US" dirty="0" smtClean="0"/>
                        <a:t>7ms</a:t>
                      </a:r>
                      <a:endParaRPr lang="en-US" dirty="0"/>
                    </a:p>
                  </a:txBody>
                  <a:tcPr/>
                </a:tc>
                <a:tc>
                  <a:txBody>
                    <a:bodyPr/>
                    <a:lstStyle/>
                    <a:p>
                      <a:r>
                        <a:rPr lang="en-US" dirty="0" smtClean="0"/>
                        <a:t>2.4</a:t>
                      </a:r>
                      <a:endParaRPr lang="en-US" dirty="0"/>
                    </a:p>
                  </a:txBody>
                  <a:tcPr/>
                </a:tc>
              </a:tr>
              <a:tr h="510063">
                <a:tc>
                  <a:txBody>
                    <a:bodyPr/>
                    <a:lstStyle/>
                    <a:p>
                      <a:r>
                        <a:rPr lang="en-US" dirty="0" smtClean="0"/>
                        <a:t>Matrix Factorization</a:t>
                      </a:r>
                      <a:endParaRPr lang="en-US" dirty="0"/>
                    </a:p>
                  </a:txBody>
                  <a:tcPr/>
                </a:tc>
                <a:tc>
                  <a:txBody>
                    <a:bodyPr/>
                    <a:lstStyle/>
                    <a:p>
                      <a:r>
                        <a:rPr lang="en-US" dirty="0" smtClean="0"/>
                        <a:t>6ms</a:t>
                      </a:r>
                      <a:endParaRPr lang="en-US" dirty="0"/>
                    </a:p>
                  </a:txBody>
                  <a:tcPr/>
                </a:tc>
                <a:tc>
                  <a:txBody>
                    <a:bodyPr/>
                    <a:lstStyle/>
                    <a:p>
                      <a:r>
                        <a:rPr lang="en-US" dirty="0" smtClean="0"/>
                        <a:t>2.7</a:t>
                      </a:r>
                      <a:endParaRPr lang="en-US" dirty="0"/>
                    </a:p>
                  </a:txBody>
                  <a:tcPr/>
                </a:tc>
              </a:tr>
              <a:tr h="510063">
                <a:tc>
                  <a:txBody>
                    <a:bodyPr/>
                    <a:lstStyle/>
                    <a:p>
                      <a:r>
                        <a:rPr lang="en-US" dirty="0" smtClean="0"/>
                        <a:t>ResNet-18</a:t>
                      </a:r>
                      <a:r>
                        <a:rPr lang="en-US" baseline="0" dirty="0" smtClean="0"/>
                        <a:t> (CNN)</a:t>
                      </a:r>
                      <a:endParaRPr lang="en-US" dirty="0"/>
                    </a:p>
                  </a:txBody>
                  <a:tcPr/>
                </a:tc>
                <a:tc>
                  <a:txBody>
                    <a:bodyPr/>
                    <a:lstStyle/>
                    <a:p>
                      <a:r>
                        <a:rPr lang="en-US" dirty="0" smtClean="0"/>
                        <a:t>25ms</a:t>
                      </a:r>
                      <a:endParaRPr lang="en-US" dirty="0"/>
                    </a:p>
                  </a:txBody>
                  <a:tcPr/>
                </a:tc>
                <a:tc>
                  <a:txBody>
                    <a:bodyPr/>
                    <a:lstStyle/>
                    <a:p>
                      <a:r>
                        <a:rPr lang="en-US" dirty="0" smtClean="0"/>
                        <a:t>1.4</a:t>
                      </a:r>
                      <a:endParaRPr lang="en-US" dirty="0"/>
                    </a:p>
                  </a:txBody>
                  <a:tcPr/>
                </a:tc>
              </a:tr>
              <a:tr h="510063">
                <a:tc>
                  <a:txBody>
                    <a:bodyPr/>
                    <a:lstStyle/>
                    <a:p>
                      <a:r>
                        <a:rPr lang="en-US" dirty="0" smtClean="0"/>
                        <a:t>LSTM (RNN)</a:t>
                      </a:r>
                      <a:endParaRPr lang="en-US" dirty="0"/>
                    </a:p>
                  </a:txBody>
                  <a:tcPr/>
                </a:tc>
                <a:tc>
                  <a:txBody>
                    <a:bodyPr/>
                    <a:lstStyle/>
                    <a:p>
                      <a:r>
                        <a:rPr lang="en-US" dirty="0" smtClean="0"/>
                        <a:t>82ms</a:t>
                      </a:r>
                      <a:endParaRPr lang="en-US" dirty="0"/>
                    </a:p>
                  </a:txBody>
                  <a:tcPr/>
                </a:tc>
                <a:tc>
                  <a:txBody>
                    <a:bodyPr/>
                    <a:lstStyle/>
                    <a:p>
                      <a:r>
                        <a:rPr lang="en-US" dirty="0" smtClean="0"/>
                        <a:t>1.12</a:t>
                      </a:r>
                      <a:endParaRPr lang="en-US" dirty="0"/>
                    </a:p>
                  </a:txBody>
                  <a:tcPr/>
                </a:tc>
              </a:tr>
            </a:tbl>
          </a:graphicData>
        </a:graphic>
      </p:graphicFrame>
      <p:sp>
        <p:nvSpPr>
          <p:cNvPr id="8" name="Slide Number Placeholder 7"/>
          <p:cNvSpPr>
            <a:spLocks noGrp="1"/>
          </p:cNvSpPr>
          <p:nvPr>
            <p:ph type="sldNum" sz="quarter" idx="12"/>
          </p:nvPr>
        </p:nvSpPr>
        <p:spPr/>
        <p:txBody>
          <a:bodyPr/>
          <a:lstStyle/>
          <a:p>
            <a:fld id="{D6860B3D-D4F8-4840-B91D-0EEC232E35FC}" type="slidenum">
              <a:rPr lang="en-US" smtClean="0"/>
              <a:pPr/>
              <a:t>6</a:t>
            </a:fld>
            <a:endParaRPr lang="en-US"/>
          </a:p>
        </p:txBody>
      </p:sp>
      <p:sp>
        <p:nvSpPr>
          <p:cNvPr id="9" name="Date Placeholder 8"/>
          <p:cNvSpPr>
            <a:spLocks noGrp="1"/>
          </p:cNvSpPr>
          <p:nvPr>
            <p:ph type="dt" sz="half" idx="10"/>
          </p:nvPr>
        </p:nvSpPr>
        <p:spPr/>
        <p:txBody>
          <a:bodyPr/>
          <a:lstStyle/>
          <a:p>
            <a:r>
              <a:rPr lang="en-US" smtClean="0"/>
              <a:t>8/17/19</a:t>
            </a:r>
            <a:endParaRPr lang="en-US"/>
          </a:p>
        </p:txBody>
      </p:sp>
      <p:sp>
        <p:nvSpPr>
          <p:cNvPr id="10" name="Footer Placeholder 9"/>
          <p:cNvSpPr>
            <a:spLocks noGrp="1"/>
          </p:cNvSpPr>
          <p:nvPr>
            <p:ph type="ftr" sz="quarter" idx="11"/>
          </p:nvPr>
        </p:nvSpPr>
        <p:spPr/>
        <p:txBody>
          <a:bodyPr/>
          <a:lstStyle/>
          <a:p>
            <a:r>
              <a:rPr lang="en-US" smtClean="0"/>
              <a:t>APNet' 19, Beijing, China</a:t>
            </a:r>
            <a:endParaRPr lang="en-US"/>
          </a:p>
        </p:txBody>
      </p:sp>
    </p:spTree>
    <p:extLst>
      <p:ext uri="{BB962C8B-B14F-4D97-AF65-F5344CB8AC3E}">
        <p14:creationId xmlns:p14="http://schemas.microsoft.com/office/powerpoint/2010/main" val="1060995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 Cost of Loss Recovery</a:t>
            </a:r>
            <a:endParaRPr lang="en-US" dirty="0"/>
          </a:p>
        </p:txBody>
      </p:sp>
      <p:sp>
        <p:nvSpPr>
          <p:cNvPr id="11" name="Content Placeholder 10"/>
          <p:cNvSpPr>
            <a:spLocks noGrp="1"/>
          </p:cNvSpPr>
          <p:nvPr>
            <p:ph idx="1"/>
          </p:nvPr>
        </p:nvSpPr>
        <p:spPr>
          <a:xfrm>
            <a:off x="457200" y="1600203"/>
            <a:ext cx="8229600" cy="2011360"/>
          </a:xfrm>
        </p:spPr>
        <p:txBody>
          <a:bodyPr>
            <a:normAutofit/>
          </a:bodyPr>
          <a:lstStyle/>
          <a:p>
            <a:r>
              <a:rPr lang="en-US" dirty="0" smtClean="0"/>
              <a:t>High recovery cost. E.g. TCP timeouts:</a:t>
            </a:r>
          </a:p>
          <a:p>
            <a:r>
              <a:rPr lang="en-US" dirty="0" smtClean="0"/>
              <a:t>Fast computation, &gt;2x longer completion time w/ timeouts</a:t>
            </a:r>
          </a:p>
        </p:txBody>
      </p:sp>
      <p:sp>
        <p:nvSpPr>
          <p:cNvPr id="5" name="Rectangle 4"/>
          <p:cNvSpPr/>
          <p:nvPr/>
        </p:nvSpPr>
        <p:spPr>
          <a:xfrm>
            <a:off x="4191000" y="3165199"/>
            <a:ext cx="533400" cy="38100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737100" y="3546199"/>
            <a:ext cx="1358900" cy="3810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6108700" y="3165199"/>
            <a:ext cx="533400" cy="38100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289300" y="4219299"/>
            <a:ext cx="1460500" cy="38100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Network</a:t>
            </a:r>
            <a:endParaRPr lang="en-US" sz="2400" dirty="0"/>
          </a:p>
        </p:txBody>
      </p:sp>
      <p:sp>
        <p:nvSpPr>
          <p:cNvPr id="9" name="Rectangle 8"/>
          <p:cNvSpPr/>
          <p:nvPr/>
        </p:nvSpPr>
        <p:spPr>
          <a:xfrm>
            <a:off x="4749800" y="4600299"/>
            <a:ext cx="1358900" cy="3810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Compute</a:t>
            </a:r>
            <a:endParaRPr lang="en-US" sz="2400" dirty="0"/>
          </a:p>
        </p:txBody>
      </p:sp>
      <p:sp>
        <p:nvSpPr>
          <p:cNvPr id="10" name="Rectangle 9"/>
          <p:cNvSpPr/>
          <p:nvPr/>
        </p:nvSpPr>
        <p:spPr>
          <a:xfrm>
            <a:off x="6121400" y="4219299"/>
            <a:ext cx="1422400" cy="38100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841484" y="3241399"/>
            <a:ext cx="1763111" cy="369332"/>
          </a:xfrm>
          <a:prstGeom prst="rect">
            <a:avLst/>
          </a:prstGeom>
          <a:noFill/>
        </p:spPr>
        <p:txBody>
          <a:bodyPr wrap="none" rtlCol="0">
            <a:spAutoFit/>
          </a:bodyPr>
          <a:lstStyle/>
          <a:p>
            <a:r>
              <a:rPr lang="en-US" dirty="0" smtClean="0"/>
              <a:t>TCP w/o timeout</a:t>
            </a:r>
            <a:endParaRPr lang="en-US" dirty="0"/>
          </a:p>
        </p:txBody>
      </p:sp>
      <p:sp>
        <p:nvSpPr>
          <p:cNvPr id="14" name="TextBox 13"/>
          <p:cNvSpPr txBox="1"/>
          <p:nvPr/>
        </p:nvSpPr>
        <p:spPr>
          <a:xfrm>
            <a:off x="841484" y="4113968"/>
            <a:ext cx="2116477" cy="646331"/>
          </a:xfrm>
          <a:prstGeom prst="rect">
            <a:avLst/>
          </a:prstGeom>
          <a:noFill/>
        </p:spPr>
        <p:txBody>
          <a:bodyPr wrap="none" rtlCol="0">
            <a:spAutoFit/>
          </a:bodyPr>
          <a:lstStyle/>
          <a:p>
            <a:r>
              <a:rPr lang="en-US" dirty="0" smtClean="0"/>
              <a:t>TCP w/ timeout</a:t>
            </a:r>
          </a:p>
          <a:p>
            <a:r>
              <a:rPr lang="en-US" dirty="0" smtClean="0"/>
              <a:t>&gt;2x completion time</a:t>
            </a:r>
            <a:endParaRPr lang="en-US" dirty="0"/>
          </a:p>
        </p:txBody>
      </p:sp>
      <p:sp>
        <p:nvSpPr>
          <p:cNvPr id="15" name="TextBox 14"/>
          <p:cNvSpPr txBox="1"/>
          <p:nvPr/>
        </p:nvSpPr>
        <p:spPr>
          <a:xfrm>
            <a:off x="3393710" y="4900336"/>
            <a:ext cx="1277081" cy="369332"/>
          </a:xfrm>
          <a:prstGeom prst="rect">
            <a:avLst/>
          </a:prstGeom>
          <a:noFill/>
        </p:spPr>
        <p:txBody>
          <a:bodyPr wrap="none" rtlCol="0">
            <a:spAutoFit/>
          </a:bodyPr>
          <a:lstStyle/>
          <a:p>
            <a:r>
              <a:rPr lang="en-US" smtClean="0"/>
              <a:t>Worker pull</a:t>
            </a:r>
            <a:endParaRPr lang="en-US" dirty="0"/>
          </a:p>
        </p:txBody>
      </p:sp>
      <p:sp>
        <p:nvSpPr>
          <p:cNvPr id="16" name="TextBox 15"/>
          <p:cNvSpPr txBox="1"/>
          <p:nvPr/>
        </p:nvSpPr>
        <p:spPr>
          <a:xfrm>
            <a:off x="6146800" y="4900336"/>
            <a:ext cx="1382879" cy="369332"/>
          </a:xfrm>
          <a:prstGeom prst="rect">
            <a:avLst/>
          </a:prstGeom>
          <a:noFill/>
        </p:spPr>
        <p:txBody>
          <a:bodyPr wrap="none" rtlCol="0">
            <a:spAutoFit/>
          </a:bodyPr>
          <a:lstStyle/>
          <a:p>
            <a:r>
              <a:rPr lang="en-US" smtClean="0"/>
              <a:t>Worker push</a:t>
            </a:r>
            <a:endParaRPr lang="en-US" dirty="0"/>
          </a:p>
        </p:txBody>
      </p:sp>
      <p:cxnSp>
        <p:nvCxnSpPr>
          <p:cNvPr id="18" name="Straight Connector 17"/>
          <p:cNvCxnSpPr/>
          <p:nvPr/>
        </p:nvCxnSpPr>
        <p:spPr>
          <a:xfrm>
            <a:off x="4724400" y="2805114"/>
            <a:ext cx="0" cy="286039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108700" y="2743200"/>
            <a:ext cx="0" cy="286039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2" name="Slide Number Placeholder 21"/>
          <p:cNvSpPr>
            <a:spLocks noGrp="1"/>
          </p:cNvSpPr>
          <p:nvPr>
            <p:ph type="sldNum" sz="quarter" idx="12"/>
          </p:nvPr>
        </p:nvSpPr>
        <p:spPr/>
        <p:txBody>
          <a:bodyPr/>
          <a:lstStyle/>
          <a:p>
            <a:fld id="{D6860B3D-D4F8-4840-B91D-0EEC232E35FC}" type="slidenum">
              <a:rPr lang="en-US" smtClean="0"/>
              <a:pPr/>
              <a:t>7</a:t>
            </a:fld>
            <a:endParaRPr lang="en-US"/>
          </a:p>
        </p:txBody>
      </p:sp>
      <p:sp>
        <p:nvSpPr>
          <p:cNvPr id="23" name="Date Placeholder 22"/>
          <p:cNvSpPr>
            <a:spLocks noGrp="1"/>
          </p:cNvSpPr>
          <p:nvPr>
            <p:ph type="dt" sz="half" idx="10"/>
          </p:nvPr>
        </p:nvSpPr>
        <p:spPr/>
        <p:txBody>
          <a:bodyPr/>
          <a:lstStyle/>
          <a:p>
            <a:r>
              <a:rPr lang="en-US" smtClean="0"/>
              <a:t>8/17/19</a:t>
            </a:r>
            <a:endParaRPr lang="en-US"/>
          </a:p>
        </p:txBody>
      </p:sp>
      <p:sp>
        <p:nvSpPr>
          <p:cNvPr id="24" name="Footer Placeholder 23"/>
          <p:cNvSpPr>
            <a:spLocks noGrp="1"/>
          </p:cNvSpPr>
          <p:nvPr>
            <p:ph type="ftr" sz="quarter" idx="11"/>
          </p:nvPr>
        </p:nvSpPr>
        <p:spPr/>
        <p:txBody>
          <a:bodyPr/>
          <a:lstStyle/>
          <a:p>
            <a:r>
              <a:rPr lang="en-US" smtClean="0"/>
              <a:t>APNet' 19, Beijing, China</a:t>
            </a:r>
            <a:endParaRPr lang="en-US"/>
          </a:p>
        </p:txBody>
      </p:sp>
    </p:spTree>
    <p:extLst>
      <p:ext uri="{BB962C8B-B14F-4D97-AF65-F5344CB8AC3E}">
        <p14:creationId xmlns:p14="http://schemas.microsoft.com/office/powerpoint/2010/main" val="2761104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Packet Drops: Necessary?</a:t>
            </a:r>
            <a:endParaRPr lang="en-US" dirty="0"/>
          </a:p>
        </p:txBody>
      </p:sp>
      <p:sp>
        <p:nvSpPr>
          <p:cNvPr id="3" name="Content Placeholder 2"/>
          <p:cNvSpPr>
            <a:spLocks noGrp="1"/>
          </p:cNvSpPr>
          <p:nvPr>
            <p:ph idx="1"/>
          </p:nvPr>
        </p:nvSpPr>
        <p:spPr/>
        <p:txBody>
          <a:bodyPr/>
          <a:lstStyle/>
          <a:p>
            <a:r>
              <a:rPr lang="en-US" dirty="0" smtClean="0"/>
              <a:t>Timeout as a “backup” to recover packet drops.</a:t>
            </a:r>
            <a:endParaRPr lang="en-US" dirty="0"/>
          </a:p>
          <a:p>
            <a:r>
              <a:rPr lang="en-US" dirty="0" smtClean="0">
                <a:solidFill>
                  <a:srgbClr val="0432FF"/>
                </a:solidFill>
              </a:rPr>
              <a:t>Is this necessary to handle every packet drop for DML?</a:t>
            </a:r>
            <a:endParaRPr lang="en-US" dirty="0">
              <a:solidFill>
                <a:srgbClr val="0432FF"/>
              </a:solidFill>
            </a:endParaRPr>
          </a:p>
          <a:p>
            <a:r>
              <a:rPr lang="en-US" dirty="0" smtClean="0"/>
              <a:t>NO. </a:t>
            </a:r>
          </a:p>
          <a:p>
            <a:pPr lvl="1"/>
            <a:r>
              <a:rPr lang="en-US" dirty="0" smtClean="0"/>
              <a:t>DML is inherently iterative approximation, so it only requires approximately correct results.</a:t>
            </a:r>
          </a:p>
          <a:p>
            <a:pPr lvl="1"/>
            <a:r>
              <a:rPr lang="en-US" dirty="0" smtClean="0"/>
              <a:t>DML algorithms (e.g. SGD) are greedy optimization, can recover from slightly incorrect results</a:t>
            </a:r>
            <a:endParaRPr lang="en-US" dirty="0"/>
          </a:p>
        </p:txBody>
      </p:sp>
      <p:sp>
        <p:nvSpPr>
          <p:cNvPr id="7" name="Slide Number Placeholder 6"/>
          <p:cNvSpPr>
            <a:spLocks noGrp="1"/>
          </p:cNvSpPr>
          <p:nvPr>
            <p:ph type="sldNum" sz="quarter" idx="12"/>
          </p:nvPr>
        </p:nvSpPr>
        <p:spPr/>
        <p:txBody>
          <a:bodyPr/>
          <a:lstStyle/>
          <a:p>
            <a:fld id="{D6860B3D-D4F8-4840-B91D-0EEC232E35FC}" type="slidenum">
              <a:rPr lang="en-US" smtClean="0"/>
              <a:pPr/>
              <a:t>8</a:t>
            </a:fld>
            <a:endParaRPr lang="en-US"/>
          </a:p>
        </p:txBody>
      </p:sp>
      <p:sp>
        <p:nvSpPr>
          <p:cNvPr id="8" name="Date Placeholder 7"/>
          <p:cNvSpPr>
            <a:spLocks noGrp="1"/>
          </p:cNvSpPr>
          <p:nvPr>
            <p:ph type="dt" sz="half" idx="10"/>
          </p:nvPr>
        </p:nvSpPr>
        <p:spPr/>
        <p:txBody>
          <a:bodyPr/>
          <a:lstStyle/>
          <a:p>
            <a:r>
              <a:rPr lang="en-US" smtClean="0"/>
              <a:t>8/17/19</a:t>
            </a:r>
            <a:endParaRPr lang="en-US"/>
          </a:p>
        </p:txBody>
      </p:sp>
      <p:sp>
        <p:nvSpPr>
          <p:cNvPr id="9" name="Footer Placeholder 8"/>
          <p:cNvSpPr>
            <a:spLocks noGrp="1"/>
          </p:cNvSpPr>
          <p:nvPr>
            <p:ph type="ftr" sz="quarter" idx="11"/>
          </p:nvPr>
        </p:nvSpPr>
        <p:spPr/>
        <p:txBody>
          <a:bodyPr/>
          <a:lstStyle/>
          <a:p>
            <a:r>
              <a:rPr lang="en-US" smtClean="0"/>
              <a:t>APNet' 19, Beijing, China</a:t>
            </a:r>
            <a:endParaRPr lang="en-US"/>
          </a:p>
        </p:txBody>
      </p:sp>
    </p:spTree>
    <p:extLst>
      <p:ext uri="{BB962C8B-B14F-4D97-AF65-F5344CB8AC3E}">
        <p14:creationId xmlns:p14="http://schemas.microsoft.com/office/powerpoint/2010/main" val="1834456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ML are Bounded-Loss Tolerant</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86000" y="3886200"/>
            <a:ext cx="4114800" cy="1645920"/>
          </a:xfrm>
        </p:spPr>
      </p:pic>
      <p:sp>
        <p:nvSpPr>
          <p:cNvPr id="5" name="Rectangle 4"/>
          <p:cNvSpPr/>
          <p:nvPr/>
        </p:nvSpPr>
        <p:spPr>
          <a:xfrm>
            <a:off x="685800" y="6002967"/>
            <a:ext cx="8153400" cy="369332"/>
          </a:xfrm>
          <a:prstGeom prst="rect">
            <a:avLst/>
          </a:prstGeom>
        </p:spPr>
        <p:txBody>
          <a:bodyPr wrap="square">
            <a:spAutoFit/>
          </a:bodyPr>
          <a:lstStyle/>
          <a:p>
            <a:r>
              <a:rPr lang="en-US" dirty="0" smtClean="0"/>
              <a:t>Emulate parameter loss locally, compute communication time with NS-3 simulations</a:t>
            </a:r>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0" y="1493315"/>
            <a:ext cx="4114800" cy="1645920"/>
          </a:xfrm>
          <a:prstGeom prst="rect">
            <a:avLst/>
          </a:prstGeom>
        </p:spPr>
      </p:pic>
      <p:cxnSp>
        <p:nvCxnSpPr>
          <p:cNvPr id="9" name="Straight Connector 8"/>
          <p:cNvCxnSpPr/>
          <p:nvPr/>
        </p:nvCxnSpPr>
        <p:spPr>
          <a:xfrm>
            <a:off x="3352800" y="1295400"/>
            <a:ext cx="0" cy="44196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876800" y="1210340"/>
            <a:ext cx="0" cy="44196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61104" y="3235474"/>
            <a:ext cx="2652265" cy="369332"/>
          </a:xfrm>
          <a:prstGeom prst="rect">
            <a:avLst/>
          </a:prstGeom>
          <a:noFill/>
        </p:spPr>
        <p:txBody>
          <a:bodyPr wrap="none" rtlCol="0">
            <a:spAutoFit/>
          </a:bodyPr>
          <a:lstStyle/>
          <a:p>
            <a:r>
              <a:rPr lang="en-US" altLang="zh-CN" dirty="0"/>
              <a:t>Same rounds, reduced </a:t>
            </a:r>
            <a:r>
              <a:rPr lang="en-US" altLang="zh-CN" dirty="0" smtClean="0"/>
              <a:t>JCT</a:t>
            </a:r>
            <a:endParaRPr lang="en-US" dirty="0"/>
          </a:p>
        </p:txBody>
      </p:sp>
      <p:sp>
        <p:nvSpPr>
          <p:cNvPr id="12" name="TextBox 11"/>
          <p:cNvSpPr txBox="1"/>
          <p:nvPr/>
        </p:nvSpPr>
        <p:spPr>
          <a:xfrm>
            <a:off x="3492232" y="3214912"/>
            <a:ext cx="1513235" cy="646331"/>
          </a:xfrm>
          <a:prstGeom prst="rect">
            <a:avLst/>
          </a:prstGeom>
          <a:noFill/>
        </p:spPr>
        <p:txBody>
          <a:bodyPr wrap="none" rtlCol="0">
            <a:spAutoFit/>
          </a:bodyPr>
          <a:lstStyle/>
          <a:p>
            <a:r>
              <a:rPr lang="en-US" altLang="zh-CN" dirty="0"/>
              <a:t>More rounds</a:t>
            </a:r>
            <a:r>
              <a:rPr lang="en-US" altLang="zh-CN"/>
              <a:t>, </a:t>
            </a:r>
            <a:endParaRPr lang="en-US" altLang="zh-CN" smtClean="0"/>
          </a:p>
          <a:p>
            <a:r>
              <a:rPr lang="en-US" altLang="zh-CN" dirty="0" smtClean="0"/>
              <a:t>reduced </a:t>
            </a:r>
            <a:r>
              <a:rPr lang="en-US" altLang="zh-CN" dirty="0" smtClean="0"/>
              <a:t>JCT</a:t>
            </a:r>
            <a:endParaRPr lang="en-US" dirty="0"/>
          </a:p>
        </p:txBody>
      </p:sp>
      <p:sp>
        <p:nvSpPr>
          <p:cNvPr id="13" name="TextBox 12"/>
          <p:cNvSpPr txBox="1"/>
          <p:nvPr/>
        </p:nvSpPr>
        <p:spPr>
          <a:xfrm>
            <a:off x="5486185" y="3463926"/>
            <a:ext cx="1728678" cy="369332"/>
          </a:xfrm>
          <a:prstGeom prst="rect">
            <a:avLst/>
          </a:prstGeom>
          <a:noFill/>
        </p:spPr>
        <p:txBody>
          <a:bodyPr wrap="none" rtlCol="0">
            <a:spAutoFit/>
          </a:bodyPr>
          <a:lstStyle/>
          <a:p>
            <a:r>
              <a:rPr lang="en-US" altLang="zh-CN" dirty="0"/>
              <a:t>Do not converge</a:t>
            </a:r>
            <a:endParaRPr lang="en-US" dirty="0"/>
          </a:p>
        </p:txBody>
      </p:sp>
      <p:sp>
        <p:nvSpPr>
          <p:cNvPr id="14" name="Slide Number Placeholder 13"/>
          <p:cNvSpPr>
            <a:spLocks noGrp="1"/>
          </p:cNvSpPr>
          <p:nvPr>
            <p:ph type="sldNum" sz="quarter" idx="12"/>
          </p:nvPr>
        </p:nvSpPr>
        <p:spPr/>
        <p:txBody>
          <a:bodyPr/>
          <a:lstStyle/>
          <a:p>
            <a:fld id="{D6860B3D-D4F8-4840-B91D-0EEC232E35FC}" type="slidenum">
              <a:rPr lang="en-US" smtClean="0"/>
              <a:pPr/>
              <a:t>9</a:t>
            </a:fld>
            <a:endParaRPr lang="en-US"/>
          </a:p>
        </p:txBody>
      </p:sp>
      <p:sp>
        <p:nvSpPr>
          <p:cNvPr id="15" name="Date Placeholder 14"/>
          <p:cNvSpPr>
            <a:spLocks noGrp="1"/>
          </p:cNvSpPr>
          <p:nvPr>
            <p:ph type="dt" sz="half" idx="10"/>
          </p:nvPr>
        </p:nvSpPr>
        <p:spPr/>
        <p:txBody>
          <a:bodyPr/>
          <a:lstStyle/>
          <a:p>
            <a:r>
              <a:rPr lang="en-US" smtClean="0"/>
              <a:t>8/17/19</a:t>
            </a:r>
            <a:endParaRPr lang="en-US"/>
          </a:p>
        </p:txBody>
      </p:sp>
      <p:sp>
        <p:nvSpPr>
          <p:cNvPr id="16" name="Footer Placeholder 15"/>
          <p:cNvSpPr>
            <a:spLocks noGrp="1"/>
          </p:cNvSpPr>
          <p:nvPr>
            <p:ph type="ftr" sz="quarter" idx="11"/>
          </p:nvPr>
        </p:nvSpPr>
        <p:spPr/>
        <p:txBody>
          <a:bodyPr/>
          <a:lstStyle/>
          <a:p>
            <a:r>
              <a:rPr lang="en-US" smtClean="0"/>
              <a:t>APNet' 19, Beijing, China</a:t>
            </a:r>
            <a:endParaRPr lang="en-US"/>
          </a:p>
        </p:txBody>
      </p:sp>
    </p:spTree>
    <p:extLst>
      <p:ext uri="{BB962C8B-B14F-4D97-AF65-F5344CB8AC3E}">
        <p14:creationId xmlns:p14="http://schemas.microsoft.com/office/powerpoint/2010/main" val="2024193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Equity</Template>
  <TotalTime>25496</TotalTime>
  <Words>1887</Words>
  <Application>Microsoft Macintosh PowerPoint</Application>
  <PresentationFormat>On-screen Show (4:3)</PresentationFormat>
  <Paragraphs>226</Paragraphs>
  <Slides>18</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Calibri</vt:lpstr>
      <vt:lpstr>Mangal</vt:lpstr>
      <vt:lpstr>Wingdings</vt:lpstr>
      <vt:lpstr>宋体</vt:lpstr>
      <vt:lpstr>Arial</vt:lpstr>
      <vt:lpstr>Office Theme</vt:lpstr>
      <vt:lpstr>Rethinking Transport Layer Design for Distributed Machine Learning</vt:lpstr>
      <vt:lpstr>Growth of Machine Learning</vt:lpstr>
      <vt:lpstr>ML as Iterative Approximation</vt:lpstr>
      <vt:lpstr>Distributed Machine Learning (DML)</vt:lpstr>
      <vt:lpstr>Packet Losses in DML</vt:lpstr>
      <vt:lpstr>Faster Computations</vt:lpstr>
      <vt:lpstr>High Cost of Loss Recovery</vt:lpstr>
      <vt:lpstr>Handling Packet Drops: Necessary?</vt:lpstr>
      <vt:lpstr>ML are Bounded-Loss Tolerant</vt:lpstr>
      <vt:lpstr>ML view of Bounded Loss Tolerance</vt:lpstr>
      <vt:lpstr>Existing Solutions are Insufficient</vt:lpstr>
      <vt:lpstr>Packet Drops on Different Schemes</vt:lpstr>
      <vt:lpstr>A Simplified Protocol</vt:lpstr>
      <vt:lpstr>Results: Simplified Protocol</vt:lpstr>
      <vt:lpstr>Reduced Tail FCT</vt:lpstr>
      <vt:lpstr>Future Works</vt:lpstr>
      <vt:lpstr>Summary</vt:lpstr>
      <vt:lpstr>Thanks!</vt:lpstr>
    </vt:vector>
  </TitlesOfParts>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Mohammad</dc:creator>
  <cp:lastModifiedBy>Jiacheng XIA</cp:lastModifiedBy>
  <cp:revision>1402</cp:revision>
  <dcterms:created xsi:type="dcterms:W3CDTF">2011-04-10T08:14:01Z</dcterms:created>
  <dcterms:modified xsi:type="dcterms:W3CDTF">2019-08-17T01:47:07Z</dcterms:modified>
</cp:coreProperties>
</file>